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7" r:id="rId5"/>
    <p:sldId id="258" r:id="rId6"/>
    <p:sldId id="290" r:id="rId7"/>
    <p:sldId id="296" r:id="rId8"/>
    <p:sldId id="295" r:id="rId9"/>
    <p:sldId id="294" r:id="rId10"/>
    <p:sldId id="260" r:id="rId11"/>
    <p:sldId id="293" r:id="rId12"/>
    <p:sldId id="297" r:id="rId13"/>
    <p:sldId id="298" r:id="rId14"/>
    <p:sldId id="263" r:id="rId15"/>
    <p:sldId id="264" r:id="rId16"/>
    <p:sldId id="265" r:id="rId17"/>
    <p:sldId id="266" r:id="rId18"/>
    <p:sldId id="267" r:id="rId19"/>
    <p:sldId id="268" r:id="rId20"/>
    <p:sldId id="269" r:id="rId21"/>
    <p:sldId id="270" r:id="rId22"/>
    <p:sldId id="271" r:id="rId23"/>
    <p:sldId id="272" r:id="rId24"/>
    <p:sldId id="292" r:id="rId25"/>
    <p:sldId id="273" r:id="rId26"/>
    <p:sldId id="289" r:id="rId27"/>
    <p:sldId id="277" r:id="rId28"/>
    <p:sldId id="306" r:id="rId29"/>
    <p:sldId id="278" r:id="rId30"/>
    <p:sldId id="279" r:id="rId31"/>
    <p:sldId id="280" r:id="rId32"/>
    <p:sldId id="281" r:id="rId33"/>
    <p:sldId id="282" r:id="rId34"/>
    <p:sldId id="287" r:id="rId35"/>
    <p:sldId id="299" r:id="rId36"/>
    <p:sldId id="300" r:id="rId37"/>
    <p:sldId id="301" r:id="rId38"/>
    <p:sldId id="302" r:id="rId39"/>
    <p:sldId id="303" r:id="rId40"/>
    <p:sldId id="288" r:id="rId41"/>
    <p:sldId id="304" r:id="rId42"/>
    <p:sldId id="305" r:id="rId43"/>
    <p:sldId id="261"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7" autoAdjust="0"/>
  </p:normalViewPr>
  <p:slideViewPr>
    <p:cSldViewPr>
      <p:cViewPr varScale="1">
        <p:scale>
          <a:sx n="61" d="100"/>
          <a:sy n="61" d="100"/>
        </p:scale>
        <p:origin x="92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6D9E1-3261-46E3-A27C-924D4CE2DC6D}" type="doc">
      <dgm:prSet loTypeId="urn:microsoft.com/office/officeart/2005/8/layout/hierarchy4" loCatId="relationship" qsTypeId="urn:microsoft.com/office/officeart/2005/8/quickstyle/simple1" qsCatId="simple" csTypeId="urn:microsoft.com/office/officeart/2005/8/colors/accent2_2" csCatId="accent2" phldr="1"/>
      <dgm:spPr/>
      <dgm:t>
        <a:bodyPr/>
        <a:lstStyle/>
        <a:p>
          <a:endParaRPr lang="en-GB"/>
        </a:p>
      </dgm:t>
    </dgm:pt>
    <dgm:pt modelId="{D291C844-EFCA-4084-8160-2E3C6F3D8876}">
      <dgm:prSet phldrT="[Text]" custT="1"/>
      <dgm:spPr/>
      <dgm:t>
        <a:bodyPr/>
        <a:lstStyle/>
        <a:p>
          <a:r>
            <a:rPr lang="en-GB" sz="1600" dirty="0" smtClean="0"/>
            <a:t>Understand the population, their needs and voices</a:t>
          </a:r>
          <a:endParaRPr lang="en-GB" sz="1600" dirty="0"/>
        </a:p>
      </dgm:t>
    </dgm:pt>
    <dgm:pt modelId="{20D536D9-60D0-4620-B076-D78AAF1E7DA4}" type="parTrans" cxnId="{CCE915C0-FCA3-42DD-AB4D-173AFDDFFE7A}">
      <dgm:prSet/>
      <dgm:spPr/>
      <dgm:t>
        <a:bodyPr/>
        <a:lstStyle/>
        <a:p>
          <a:endParaRPr lang="en-GB" sz="1600"/>
        </a:p>
      </dgm:t>
    </dgm:pt>
    <dgm:pt modelId="{A3C10718-2C21-4145-A857-BA306C3C3063}" type="sibTrans" cxnId="{CCE915C0-FCA3-42DD-AB4D-173AFDDFFE7A}">
      <dgm:prSet/>
      <dgm:spPr/>
      <dgm:t>
        <a:bodyPr/>
        <a:lstStyle/>
        <a:p>
          <a:endParaRPr lang="en-GB" sz="1600"/>
        </a:p>
      </dgm:t>
    </dgm:pt>
    <dgm:pt modelId="{F9C49206-D7C5-4BDD-894D-1BC5093A4956}">
      <dgm:prSet phldrT="[Text]" custT="1"/>
      <dgm:spPr/>
      <dgm:t>
        <a:bodyPr/>
        <a:lstStyle/>
        <a:p>
          <a:r>
            <a:rPr lang="en-GB" sz="1600" dirty="0" smtClean="0"/>
            <a:t>Identifying unmet need</a:t>
          </a:r>
          <a:endParaRPr lang="en-GB" sz="1600" dirty="0"/>
        </a:p>
      </dgm:t>
    </dgm:pt>
    <dgm:pt modelId="{B916B488-6D26-4B5F-8BDD-1FFD868B1FB5}" type="parTrans" cxnId="{00DB6216-1C0A-4304-8B2B-DE1FA0B6E9F5}">
      <dgm:prSet/>
      <dgm:spPr/>
      <dgm:t>
        <a:bodyPr/>
        <a:lstStyle/>
        <a:p>
          <a:endParaRPr lang="en-GB" sz="1600"/>
        </a:p>
      </dgm:t>
    </dgm:pt>
    <dgm:pt modelId="{769C6F27-6E54-4D43-B651-4FDC8F98975D}" type="sibTrans" cxnId="{00DB6216-1C0A-4304-8B2B-DE1FA0B6E9F5}">
      <dgm:prSet/>
      <dgm:spPr/>
      <dgm:t>
        <a:bodyPr/>
        <a:lstStyle/>
        <a:p>
          <a:endParaRPr lang="en-GB" sz="1600"/>
        </a:p>
      </dgm:t>
    </dgm:pt>
    <dgm:pt modelId="{D2477077-0DC5-4B2C-BD5C-FBDE264FB8FC}">
      <dgm:prSet phldrT="[Text]" custT="1"/>
      <dgm:spPr/>
      <dgm:t>
        <a:bodyPr/>
        <a:lstStyle/>
        <a:p>
          <a:r>
            <a:rPr lang="en-GB" sz="1600" dirty="0" smtClean="0"/>
            <a:t>Supporting communities and organisations to fill some of the gaps</a:t>
          </a:r>
          <a:endParaRPr lang="en-GB" sz="1600" dirty="0"/>
        </a:p>
      </dgm:t>
    </dgm:pt>
    <dgm:pt modelId="{A1372A8A-9196-4990-BAB3-446D4693F5F8}" type="parTrans" cxnId="{97A843BE-42CD-4B0C-B545-77CC1171BDE4}">
      <dgm:prSet/>
      <dgm:spPr/>
      <dgm:t>
        <a:bodyPr/>
        <a:lstStyle/>
        <a:p>
          <a:endParaRPr lang="en-GB" sz="1600"/>
        </a:p>
      </dgm:t>
    </dgm:pt>
    <dgm:pt modelId="{1F97AE0D-8EAA-4F52-BF67-692F894A89E7}" type="sibTrans" cxnId="{97A843BE-42CD-4B0C-B545-77CC1171BDE4}">
      <dgm:prSet/>
      <dgm:spPr/>
      <dgm:t>
        <a:bodyPr/>
        <a:lstStyle/>
        <a:p>
          <a:endParaRPr lang="en-GB" sz="1600"/>
        </a:p>
      </dgm:t>
    </dgm:pt>
    <dgm:pt modelId="{31D3F9BD-7B75-4147-BC2C-C951FFC7BA06}">
      <dgm:prSet phldrT="[Text]" custT="1"/>
      <dgm:spPr/>
      <dgm:t>
        <a:bodyPr/>
        <a:lstStyle/>
        <a:p>
          <a:r>
            <a:rPr lang="en-GB" sz="1600" dirty="0" smtClean="0"/>
            <a:t>Using available resources to commission evidence-based services</a:t>
          </a:r>
          <a:endParaRPr lang="en-GB" sz="1600" dirty="0"/>
        </a:p>
      </dgm:t>
    </dgm:pt>
    <dgm:pt modelId="{F24F18E5-CAF1-41C4-A2F3-AC602A07ECD8}" type="parTrans" cxnId="{5F6AA2FA-A7E9-4F77-A476-C5A6D9E0F862}">
      <dgm:prSet/>
      <dgm:spPr/>
      <dgm:t>
        <a:bodyPr/>
        <a:lstStyle/>
        <a:p>
          <a:endParaRPr lang="en-GB" sz="1600"/>
        </a:p>
      </dgm:t>
    </dgm:pt>
    <dgm:pt modelId="{843EFDAB-1769-4DFD-82A3-81A577F26549}" type="sibTrans" cxnId="{5F6AA2FA-A7E9-4F77-A476-C5A6D9E0F862}">
      <dgm:prSet/>
      <dgm:spPr/>
      <dgm:t>
        <a:bodyPr/>
        <a:lstStyle/>
        <a:p>
          <a:endParaRPr lang="en-GB" sz="1600"/>
        </a:p>
      </dgm:t>
    </dgm:pt>
    <dgm:pt modelId="{C04D160A-9918-4069-830F-64352267C293}">
      <dgm:prSet phldrT="[Text]" custT="1"/>
      <dgm:spPr/>
      <dgm:t>
        <a:bodyPr/>
        <a:lstStyle/>
        <a:p>
          <a:r>
            <a:rPr lang="en-GB" sz="1600" dirty="0" smtClean="0"/>
            <a:t>Driving innovation and continuous improvement</a:t>
          </a:r>
          <a:endParaRPr lang="en-GB" sz="1600" dirty="0"/>
        </a:p>
      </dgm:t>
    </dgm:pt>
    <dgm:pt modelId="{8D22D1FC-1272-453D-9607-8DAB7CF34998}" type="parTrans" cxnId="{BE38E116-577A-4764-B4D3-00EAE888AADC}">
      <dgm:prSet/>
      <dgm:spPr/>
      <dgm:t>
        <a:bodyPr/>
        <a:lstStyle/>
        <a:p>
          <a:endParaRPr lang="en-GB" sz="1600"/>
        </a:p>
      </dgm:t>
    </dgm:pt>
    <dgm:pt modelId="{304AF412-5ABB-46B4-97D0-31FF957D0B10}" type="sibTrans" cxnId="{BE38E116-577A-4764-B4D3-00EAE888AADC}">
      <dgm:prSet/>
      <dgm:spPr/>
      <dgm:t>
        <a:bodyPr/>
        <a:lstStyle/>
        <a:p>
          <a:endParaRPr lang="en-GB" sz="1600"/>
        </a:p>
      </dgm:t>
    </dgm:pt>
    <dgm:pt modelId="{EA2B0846-B029-448A-8E50-4EC14CAF3A9F}" type="pres">
      <dgm:prSet presAssocID="{1726D9E1-3261-46E3-A27C-924D4CE2DC6D}" presName="Name0" presStyleCnt="0">
        <dgm:presLayoutVars>
          <dgm:chPref val="1"/>
          <dgm:dir/>
          <dgm:animOne val="branch"/>
          <dgm:animLvl val="lvl"/>
          <dgm:resizeHandles/>
        </dgm:presLayoutVars>
      </dgm:prSet>
      <dgm:spPr/>
      <dgm:t>
        <a:bodyPr/>
        <a:lstStyle/>
        <a:p>
          <a:endParaRPr lang="en-GB"/>
        </a:p>
      </dgm:t>
    </dgm:pt>
    <dgm:pt modelId="{90093B06-181F-46F1-AA12-8D6F68F3676C}" type="pres">
      <dgm:prSet presAssocID="{D291C844-EFCA-4084-8160-2E3C6F3D8876}" presName="vertOne" presStyleCnt="0"/>
      <dgm:spPr/>
    </dgm:pt>
    <dgm:pt modelId="{095A60E8-BA2B-428A-95AD-D30BDEAFB68E}" type="pres">
      <dgm:prSet presAssocID="{D291C844-EFCA-4084-8160-2E3C6F3D8876}" presName="txOne" presStyleLbl="node0" presStyleIdx="0" presStyleCnt="5">
        <dgm:presLayoutVars>
          <dgm:chPref val="3"/>
        </dgm:presLayoutVars>
      </dgm:prSet>
      <dgm:spPr/>
      <dgm:t>
        <a:bodyPr/>
        <a:lstStyle/>
        <a:p>
          <a:endParaRPr lang="en-GB"/>
        </a:p>
      </dgm:t>
    </dgm:pt>
    <dgm:pt modelId="{CCCDA896-67BE-41E2-8D40-85F287BD214A}" type="pres">
      <dgm:prSet presAssocID="{D291C844-EFCA-4084-8160-2E3C6F3D8876}" presName="horzOne" presStyleCnt="0"/>
      <dgm:spPr/>
    </dgm:pt>
    <dgm:pt modelId="{3B370600-5DAC-47B6-A6E2-6803928AEEAA}" type="pres">
      <dgm:prSet presAssocID="{A3C10718-2C21-4145-A857-BA306C3C3063}" presName="sibSpaceOne" presStyleCnt="0"/>
      <dgm:spPr/>
    </dgm:pt>
    <dgm:pt modelId="{718A7593-B809-4D15-81F3-E4AB5A0EF872}" type="pres">
      <dgm:prSet presAssocID="{F9C49206-D7C5-4BDD-894D-1BC5093A4956}" presName="vertOne" presStyleCnt="0"/>
      <dgm:spPr/>
    </dgm:pt>
    <dgm:pt modelId="{BA063C9C-EC16-488D-AA7B-C1CC1280B7DD}" type="pres">
      <dgm:prSet presAssocID="{F9C49206-D7C5-4BDD-894D-1BC5093A4956}" presName="txOne" presStyleLbl="node0" presStyleIdx="1" presStyleCnt="5">
        <dgm:presLayoutVars>
          <dgm:chPref val="3"/>
        </dgm:presLayoutVars>
      </dgm:prSet>
      <dgm:spPr/>
      <dgm:t>
        <a:bodyPr/>
        <a:lstStyle/>
        <a:p>
          <a:endParaRPr lang="en-GB"/>
        </a:p>
      </dgm:t>
    </dgm:pt>
    <dgm:pt modelId="{2A5D8CF3-23E5-4819-9CC7-1F2A3D406BE3}" type="pres">
      <dgm:prSet presAssocID="{F9C49206-D7C5-4BDD-894D-1BC5093A4956}" presName="horzOne" presStyleCnt="0"/>
      <dgm:spPr/>
    </dgm:pt>
    <dgm:pt modelId="{D8E89988-9A8F-4E3E-A253-CD1A1F06BECD}" type="pres">
      <dgm:prSet presAssocID="{769C6F27-6E54-4D43-B651-4FDC8F98975D}" presName="sibSpaceOne" presStyleCnt="0"/>
      <dgm:spPr/>
    </dgm:pt>
    <dgm:pt modelId="{CB55BEBD-28EC-4FA3-9CB3-84A653240D9B}" type="pres">
      <dgm:prSet presAssocID="{D2477077-0DC5-4B2C-BD5C-FBDE264FB8FC}" presName="vertOne" presStyleCnt="0"/>
      <dgm:spPr/>
    </dgm:pt>
    <dgm:pt modelId="{5765212C-31DD-4DC2-8308-453A0037C7F8}" type="pres">
      <dgm:prSet presAssocID="{D2477077-0DC5-4B2C-BD5C-FBDE264FB8FC}" presName="txOne" presStyleLbl="node0" presStyleIdx="2" presStyleCnt="5">
        <dgm:presLayoutVars>
          <dgm:chPref val="3"/>
        </dgm:presLayoutVars>
      </dgm:prSet>
      <dgm:spPr/>
      <dgm:t>
        <a:bodyPr/>
        <a:lstStyle/>
        <a:p>
          <a:endParaRPr lang="en-GB"/>
        </a:p>
      </dgm:t>
    </dgm:pt>
    <dgm:pt modelId="{8E130985-6067-43F2-9FD2-BEF8445E13D5}" type="pres">
      <dgm:prSet presAssocID="{D2477077-0DC5-4B2C-BD5C-FBDE264FB8FC}" presName="horzOne" presStyleCnt="0"/>
      <dgm:spPr/>
    </dgm:pt>
    <dgm:pt modelId="{75BAB859-E338-4F66-AC12-D88F6644CA7B}" type="pres">
      <dgm:prSet presAssocID="{1F97AE0D-8EAA-4F52-BF67-692F894A89E7}" presName="sibSpaceOne" presStyleCnt="0"/>
      <dgm:spPr/>
    </dgm:pt>
    <dgm:pt modelId="{B1B7E037-4B42-474C-83EC-56157B3A822D}" type="pres">
      <dgm:prSet presAssocID="{31D3F9BD-7B75-4147-BC2C-C951FFC7BA06}" presName="vertOne" presStyleCnt="0"/>
      <dgm:spPr/>
    </dgm:pt>
    <dgm:pt modelId="{C7F1303C-7B5E-4103-BF69-8DDD409B5B54}" type="pres">
      <dgm:prSet presAssocID="{31D3F9BD-7B75-4147-BC2C-C951FFC7BA06}" presName="txOne" presStyleLbl="node0" presStyleIdx="3" presStyleCnt="5">
        <dgm:presLayoutVars>
          <dgm:chPref val="3"/>
        </dgm:presLayoutVars>
      </dgm:prSet>
      <dgm:spPr/>
      <dgm:t>
        <a:bodyPr/>
        <a:lstStyle/>
        <a:p>
          <a:endParaRPr lang="en-GB"/>
        </a:p>
      </dgm:t>
    </dgm:pt>
    <dgm:pt modelId="{66F79A53-9A40-4CD5-A053-4B8853F6CFCB}" type="pres">
      <dgm:prSet presAssocID="{31D3F9BD-7B75-4147-BC2C-C951FFC7BA06}" presName="horzOne" presStyleCnt="0"/>
      <dgm:spPr/>
    </dgm:pt>
    <dgm:pt modelId="{43A052F9-889C-43C5-B8E5-C70A1C0E7834}" type="pres">
      <dgm:prSet presAssocID="{843EFDAB-1769-4DFD-82A3-81A577F26549}" presName="sibSpaceOne" presStyleCnt="0"/>
      <dgm:spPr/>
    </dgm:pt>
    <dgm:pt modelId="{8324151A-0E0B-4F40-9C20-38FAD799595B}" type="pres">
      <dgm:prSet presAssocID="{C04D160A-9918-4069-830F-64352267C293}" presName="vertOne" presStyleCnt="0"/>
      <dgm:spPr/>
    </dgm:pt>
    <dgm:pt modelId="{8295268A-C89B-44D1-883D-EAC6B8FB7596}" type="pres">
      <dgm:prSet presAssocID="{C04D160A-9918-4069-830F-64352267C293}" presName="txOne" presStyleLbl="node0" presStyleIdx="4" presStyleCnt="5">
        <dgm:presLayoutVars>
          <dgm:chPref val="3"/>
        </dgm:presLayoutVars>
      </dgm:prSet>
      <dgm:spPr/>
      <dgm:t>
        <a:bodyPr/>
        <a:lstStyle/>
        <a:p>
          <a:endParaRPr lang="en-GB"/>
        </a:p>
      </dgm:t>
    </dgm:pt>
    <dgm:pt modelId="{1F761D6F-A72F-427B-8DAD-3B83370C7317}" type="pres">
      <dgm:prSet presAssocID="{C04D160A-9918-4069-830F-64352267C293}" presName="horzOne" presStyleCnt="0"/>
      <dgm:spPr/>
    </dgm:pt>
  </dgm:ptLst>
  <dgm:cxnLst>
    <dgm:cxn modelId="{B7E1CFF8-4652-4EDE-A2AA-B3588BCE0990}" type="presOf" srcId="{1726D9E1-3261-46E3-A27C-924D4CE2DC6D}" destId="{EA2B0846-B029-448A-8E50-4EC14CAF3A9F}" srcOrd="0" destOrd="0" presId="urn:microsoft.com/office/officeart/2005/8/layout/hierarchy4"/>
    <dgm:cxn modelId="{CCE915C0-FCA3-42DD-AB4D-173AFDDFFE7A}" srcId="{1726D9E1-3261-46E3-A27C-924D4CE2DC6D}" destId="{D291C844-EFCA-4084-8160-2E3C6F3D8876}" srcOrd="0" destOrd="0" parTransId="{20D536D9-60D0-4620-B076-D78AAF1E7DA4}" sibTransId="{A3C10718-2C21-4145-A857-BA306C3C3063}"/>
    <dgm:cxn modelId="{6E14BF21-F692-42FF-99C8-524898E42A50}" type="presOf" srcId="{D2477077-0DC5-4B2C-BD5C-FBDE264FB8FC}" destId="{5765212C-31DD-4DC2-8308-453A0037C7F8}" srcOrd="0" destOrd="0" presId="urn:microsoft.com/office/officeart/2005/8/layout/hierarchy4"/>
    <dgm:cxn modelId="{C660B71F-1786-4D27-B52F-36E3CBCC40A9}" type="presOf" srcId="{F9C49206-D7C5-4BDD-894D-1BC5093A4956}" destId="{BA063C9C-EC16-488D-AA7B-C1CC1280B7DD}" srcOrd="0" destOrd="0" presId="urn:microsoft.com/office/officeart/2005/8/layout/hierarchy4"/>
    <dgm:cxn modelId="{00DB6216-1C0A-4304-8B2B-DE1FA0B6E9F5}" srcId="{1726D9E1-3261-46E3-A27C-924D4CE2DC6D}" destId="{F9C49206-D7C5-4BDD-894D-1BC5093A4956}" srcOrd="1" destOrd="0" parTransId="{B916B488-6D26-4B5F-8BDD-1FFD868B1FB5}" sibTransId="{769C6F27-6E54-4D43-B651-4FDC8F98975D}"/>
    <dgm:cxn modelId="{4FBF2050-5171-4891-B098-30B4B5007949}" type="presOf" srcId="{C04D160A-9918-4069-830F-64352267C293}" destId="{8295268A-C89B-44D1-883D-EAC6B8FB7596}" srcOrd="0" destOrd="0" presId="urn:microsoft.com/office/officeart/2005/8/layout/hierarchy4"/>
    <dgm:cxn modelId="{5F6AA2FA-A7E9-4F77-A476-C5A6D9E0F862}" srcId="{1726D9E1-3261-46E3-A27C-924D4CE2DC6D}" destId="{31D3F9BD-7B75-4147-BC2C-C951FFC7BA06}" srcOrd="3" destOrd="0" parTransId="{F24F18E5-CAF1-41C4-A2F3-AC602A07ECD8}" sibTransId="{843EFDAB-1769-4DFD-82A3-81A577F26549}"/>
    <dgm:cxn modelId="{CA7A1C39-0A4A-4E4A-9461-BF468059DE30}" type="presOf" srcId="{D291C844-EFCA-4084-8160-2E3C6F3D8876}" destId="{095A60E8-BA2B-428A-95AD-D30BDEAFB68E}" srcOrd="0" destOrd="0" presId="urn:microsoft.com/office/officeart/2005/8/layout/hierarchy4"/>
    <dgm:cxn modelId="{060388D5-6552-44B9-8A05-9F2399EC4C2D}" type="presOf" srcId="{31D3F9BD-7B75-4147-BC2C-C951FFC7BA06}" destId="{C7F1303C-7B5E-4103-BF69-8DDD409B5B54}" srcOrd="0" destOrd="0" presId="urn:microsoft.com/office/officeart/2005/8/layout/hierarchy4"/>
    <dgm:cxn modelId="{97A843BE-42CD-4B0C-B545-77CC1171BDE4}" srcId="{1726D9E1-3261-46E3-A27C-924D4CE2DC6D}" destId="{D2477077-0DC5-4B2C-BD5C-FBDE264FB8FC}" srcOrd="2" destOrd="0" parTransId="{A1372A8A-9196-4990-BAB3-446D4693F5F8}" sibTransId="{1F97AE0D-8EAA-4F52-BF67-692F894A89E7}"/>
    <dgm:cxn modelId="{BE38E116-577A-4764-B4D3-00EAE888AADC}" srcId="{1726D9E1-3261-46E3-A27C-924D4CE2DC6D}" destId="{C04D160A-9918-4069-830F-64352267C293}" srcOrd="4" destOrd="0" parTransId="{8D22D1FC-1272-453D-9607-8DAB7CF34998}" sibTransId="{304AF412-5ABB-46B4-97D0-31FF957D0B10}"/>
    <dgm:cxn modelId="{1341A5F4-FE2B-404D-A9F6-E25F19F0DFD6}" type="presParOf" srcId="{EA2B0846-B029-448A-8E50-4EC14CAF3A9F}" destId="{90093B06-181F-46F1-AA12-8D6F68F3676C}" srcOrd="0" destOrd="0" presId="urn:microsoft.com/office/officeart/2005/8/layout/hierarchy4"/>
    <dgm:cxn modelId="{D201FF1B-AD88-4E80-9D65-5B3615AB4926}" type="presParOf" srcId="{90093B06-181F-46F1-AA12-8D6F68F3676C}" destId="{095A60E8-BA2B-428A-95AD-D30BDEAFB68E}" srcOrd="0" destOrd="0" presId="urn:microsoft.com/office/officeart/2005/8/layout/hierarchy4"/>
    <dgm:cxn modelId="{BDA9C743-A6AA-496F-A6FD-ED75BE68E4D6}" type="presParOf" srcId="{90093B06-181F-46F1-AA12-8D6F68F3676C}" destId="{CCCDA896-67BE-41E2-8D40-85F287BD214A}" srcOrd="1" destOrd="0" presId="urn:microsoft.com/office/officeart/2005/8/layout/hierarchy4"/>
    <dgm:cxn modelId="{AAA6AAA9-6759-4DEF-8754-648654B4B288}" type="presParOf" srcId="{EA2B0846-B029-448A-8E50-4EC14CAF3A9F}" destId="{3B370600-5DAC-47B6-A6E2-6803928AEEAA}" srcOrd="1" destOrd="0" presId="urn:microsoft.com/office/officeart/2005/8/layout/hierarchy4"/>
    <dgm:cxn modelId="{2B302309-2F1C-43C4-93BF-A59878238DE3}" type="presParOf" srcId="{EA2B0846-B029-448A-8E50-4EC14CAF3A9F}" destId="{718A7593-B809-4D15-81F3-E4AB5A0EF872}" srcOrd="2" destOrd="0" presId="urn:microsoft.com/office/officeart/2005/8/layout/hierarchy4"/>
    <dgm:cxn modelId="{3FEA8E70-3266-4246-B468-4173CEFAC02C}" type="presParOf" srcId="{718A7593-B809-4D15-81F3-E4AB5A0EF872}" destId="{BA063C9C-EC16-488D-AA7B-C1CC1280B7DD}" srcOrd="0" destOrd="0" presId="urn:microsoft.com/office/officeart/2005/8/layout/hierarchy4"/>
    <dgm:cxn modelId="{6B397369-42F7-4E97-856D-255BB690F548}" type="presParOf" srcId="{718A7593-B809-4D15-81F3-E4AB5A0EF872}" destId="{2A5D8CF3-23E5-4819-9CC7-1F2A3D406BE3}" srcOrd="1" destOrd="0" presId="urn:microsoft.com/office/officeart/2005/8/layout/hierarchy4"/>
    <dgm:cxn modelId="{2CE1DCD0-130A-4D93-BC9F-9D074D43FB0B}" type="presParOf" srcId="{EA2B0846-B029-448A-8E50-4EC14CAF3A9F}" destId="{D8E89988-9A8F-4E3E-A253-CD1A1F06BECD}" srcOrd="3" destOrd="0" presId="urn:microsoft.com/office/officeart/2005/8/layout/hierarchy4"/>
    <dgm:cxn modelId="{238148D6-603A-48EC-A25F-05B930F24F3E}" type="presParOf" srcId="{EA2B0846-B029-448A-8E50-4EC14CAF3A9F}" destId="{CB55BEBD-28EC-4FA3-9CB3-84A653240D9B}" srcOrd="4" destOrd="0" presId="urn:microsoft.com/office/officeart/2005/8/layout/hierarchy4"/>
    <dgm:cxn modelId="{9F850D6E-CC6B-4600-AF12-6D88D5165F92}" type="presParOf" srcId="{CB55BEBD-28EC-4FA3-9CB3-84A653240D9B}" destId="{5765212C-31DD-4DC2-8308-453A0037C7F8}" srcOrd="0" destOrd="0" presId="urn:microsoft.com/office/officeart/2005/8/layout/hierarchy4"/>
    <dgm:cxn modelId="{E1B78A86-50B6-490F-8882-A2642B9EE8D2}" type="presParOf" srcId="{CB55BEBD-28EC-4FA3-9CB3-84A653240D9B}" destId="{8E130985-6067-43F2-9FD2-BEF8445E13D5}" srcOrd="1" destOrd="0" presId="urn:microsoft.com/office/officeart/2005/8/layout/hierarchy4"/>
    <dgm:cxn modelId="{3C639CCB-2909-423D-B18E-3B2A1C07B53D}" type="presParOf" srcId="{EA2B0846-B029-448A-8E50-4EC14CAF3A9F}" destId="{75BAB859-E338-4F66-AC12-D88F6644CA7B}" srcOrd="5" destOrd="0" presId="urn:microsoft.com/office/officeart/2005/8/layout/hierarchy4"/>
    <dgm:cxn modelId="{9E0C87BC-BAF2-4B7A-B89C-492AB1009AC0}" type="presParOf" srcId="{EA2B0846-B029-448A-8E50-4EC14CAF3A9F}" destId="{B1B7E037-4B42-474C-83EC-56157B3A822D}" srcOrd="6" destOrd="0" presId="urn:microsoft.com/office/officeart/2005/8/layout/hierarchy4"/>
    <dgm:cxn modelId="{3A761BC9-6F9C-4B04-867B-CCCB5972F0E8}" type="presParOf" srcId="{B1B7E037-4B42-474C-83EC-56157B3A822D}" destId="{C7F1303C-7B5E-4103-BF69-8DDD409B5B54}" srcOrd="0" destOrd="0" presId="urn:microsoft.com/office/officeart/2005/8/layout/hierarchy4"/>
    <dgm:cxn modelId="{A7D20E7C-F960-4694-8BA6-6CF3FAF7C0C6}" type="presParOf" srcId="{B1B7E037-4B42-474C-83EC-56157B3A822D}" destId="{66F79A53-9A40-4CD5-A053-4B8853F6CFCB}" srcOrd="1" destOrd="0" presId="urn:microsoft.com/office/officeart/2005/8/layout/hierarchy4"/>
    <dgm:cxn modelId="{FE40A4E5-D2B1-46CE-8225-0000CAAB967D}" type="presParOf" srcId="{EA2B0846-B029-448A-8E50-4EC14CAF3A9F}" destId="{43A052F9-889C-43C5-B8E5-C70A1C0E7834}" srcOrd="7" destOrd="0" presId="urn:microsoft.com/office/officeart/2005/8/layout/hierarchy4"/>
    <dgm:cxn modelId="{E84B67EE-CBE5-475D-B36D-60985BBCFF2B}" type="presParOf" srcId="{EA2B0846-B029-448A-8E50-4EC14CAF3A9F}" destId="{8324151A-0E0B-4F40-9C20-38FAD799595B}" srcOrd="8" destOrd="0" presId="urn:microsoft.com/office/officeart/2005/8/layout/hierarchy4"/>
    <dgm:cxn modelId="{904911D9-BD4B-4146-B2A2-4AD181BCF377}" type="presParOf" srcId="{8324151A-0E0B-4F40-9C20-38FAD799595B}" destId="{8295268A-C89B-44D1-883D-EAC6B8FB7596}" srcOrd="0" destOrd="0" presId="urn:microsoft.com/office/officeart/2005/8/layout/hierarchy4"/>
    <dgm:cxn modelId="{A16FDB7C-0B05-40DA-85CD-1264CD423C9B}" type="presParOf" srcId="{8324151A-0E0B-4F40-9C20-38FAD799595B}" destId="{1F761D6F-A72F-427B-8DAD-3B83370C731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DD8DA-C3B4-4EA3-AB2A-F4C2D60C2E47}" type="doc">
      <dgm:prSet loTypeId="urn:microsoft.com/office/officeart/2008/layout/RadialCluster" loCatId="relationship" qsTypeId="urn:microsoft.com/office/officeart/2005/8/quickstyle/simple1" qsCatId="simple" csTypeId="urn:microsoft.com/office/officeart/2005/8/colors/accent5_2" csCatId="accent5" phldr="1"/>
      <dgm:spPr/>
      <dgm:t>
        <a:bodyPr/>
        <a:lstStyle/>
        <a:p>
          <a:endParaRPr lang="en-GB"/>
        </a:p>
      </dgm:t>
    </dgm:pt>
    <dgm:pt modelId="{03572EC6-7047-414E-9C04-C61808B05004}">
      <dgm:prSet phldrT="[Text]"/>
      <dgm:spPr>
        <a:effectLst>
          <a:outerShdw blurRad="50800" dist="38100" dir="2700000" algn="tl" rotWithShape="0">
            <a:prstClr val="black">
              <a:alpha val="40000"/>
            </a:prstClr>
          </a:outerShdw>
        </a:effectLst>
      </dgm:spPr>
      <dgm:t>
        <a:bodyPr/>
        <a:lstStyle/>
        <a:p>
          <a:r>
            <a:rPr lang="en-GB" dirty="0" smtClean="0"/>
            <a:t>Children &amp; Young People’s Plan</a:t>
          </a:r>
          <a:endParaRPr lang="en-GB" dirty="0"/>
        </a:p>
      </dgm:t>
    </dgm:pt>
    <dgm:pt modelId="{E8A6C7FD-886C-4E4E-9B89-B9203B9A9D86}" type="parTrans" cxnId="{57A662A5-7BC7-4F7E-8EAB-0A0CF6C06D59}">
      <dgm:prSet/>
      <dgm:spPr/>
      <dgm:t>
        <a:bodyPr/>
        <a:lstStyle/>
        <a:p>
          <a:endParaRPr lang="en-GB"/>
        </a:p>
      </dgm:t>
    </dgm:pt>
    <dgm:pt modelId="{5F2CF6BC-A3E8-44F6-934F-16D3AC352022}" type="sibTrans" cxnId="{57A662A5-7BC7-4F7E-8EAB-0A0CF6C06D59}">
      <dgm:prSet/>
      <dgm:spPr/>
      <dgm:t>
        <a:bodyPr/>
        <a:lstStyle/>
        <a:p>
          <a:endParaRPr lang="en-GB"/>
        </a:p>
      </dgm:t>
    </dgm:pt>
    <dgm:pt modelId="{55B6AD7F-A3B4-4091-9CC0-48AA9A9A3B0B}">
      <dgm:prSet phldrT="[Text]" custT="1"/>
      <dgm:spPr>
        <a:effectLst>
          <a:outerShdw blurRad="50800" dist="38100" dir="2700000" algn="tl" rotWithShape="0">
            <a:prstClr val="black">
              <a:alpha val="40000"/>
            </a:prstClr>
          </a:outerShdw>
        </a:effectLst>
      </dgm:spPr>
      <dgm:t>
        <a:bodyPr/>
        <a:lstStyle/>
        <a:p>
          <a:r>
            <a:rPr lang="en-GB" sz="1800" b="1" dirty="0" smtClean="0">
              <a:ea typeface="ＭＳ Ｐゴシック" pitchFamily="34" charset="-128"/>
            </a:rPr>
            <a:t>Children with disabilities</a:t>
          </a:r>
        </a:p>
        <a:p>
          <a:r>
            <a:rPr lang="en-GB" sz="1400" dirty="0" smtClean="0">
              <a:ea typeface="ＭＳ Ｐゴシック" pitchFamily="34" charset="-128"/>
            </a:rPr>
            <a:t>improve outcomes for children with a disability</a:t>
          </a:r>
          <a:endParaRPr lang="en-GB" sz="1400" dirty="0"/>
        </a:p>
      </dgm:t>
    </dgm:pt>
    <dgm:pt modelId="{C105C0F1-CFD9-4721-8A87-14530F611F9D}" type="parTrans" cxnId="{3FFC3B45-8445-4588-AE12-B3E5B612D72A}">
      <dgm:prSet/>
      <dgm:spPr/>
      <dgm:t>
        <a:bodyPr/>
        <a:lstStyle/>
        <a:p>
          <a:endParaRPr lang="en-GB"/>
        </a:p>
      </dgm:t>
    </dgm:pt>
    <dgm:pt modelId="{57466D0D-6DC8-49D0-BD83-D19FCBFB1CB3}" type="sibTrans" cxnId="{3FFC3B45-8445-4588-AE12-B3E5B612D72A}">
      <dgm:prSet/>
      <dgm:spPr/>
      <dgm:t>
        <a:bodyPr/>
        <a:lstStyle/>
        <a:p>
          <a:endParaRPr lang="en-GB"/>
        </a:p>
      </dgm:t>
    </dgm:pt>
    <dgm:pt modelId="{C3BCC14F-464E-4349-A007-E6622906E269}">
      <dgm:prSet custT="1"/>
      <dgm:spPr>
        <a:effectLst>
          <a:outerShdw blurRad="50800" dist="38100" dir="2700000" algn="tl" rotWithShape="0">
            <a:prstClr val="black">
              <a:alpha val="40000"/>
            </a:prstClr>
          </a:outerShdw>
        </a:effectLst>
      </dgm:spPr>
      <dgm:t>
        <a:bodyPr/>
        <a:lstStyle/>
        <a:p>
          <a:r>
            <a:rPr lang="en-GB" sz="1800" b="1" dirty="0" smtClean="0">
              <a:ea typeface="ＭＳ Ｐゴシック" pitchFamily="34" charset="-128"/>
            </a:rPr>
            <a:t>Think family</a:t>
          </a:r>
        </a:p>
        <a:p>
          <a:r>
            <a:rPr lang="en-GB" sz="1400" dirty="0" smtClean="0">
              <a:ea typeface="ＭＳ Ｐゴシック" pitchFamily="34" charset="-128"/>
            </a:rPr>
            <a:t>develop a ‘think family’ approach and culture across the partnership to target resources and support vulnerable families</a:t>
          </a:r>
          <a:endParaRPr lang="en-GB" sz="1400" dirty="0">
            <a:ea typeface="ＭＳ Ｐゴシック" pitchFamily="34" charset="-128"/>
          </a:endParaRPr>
        </a:p>
      </dgm:t>
    </dgm:pt>
    <dgm:pt modelId="{6ACB7F5C-65A2-4507-967C-117997D8EFB0}" type="parTrans" cxnId="{DF3E2CFA-923A-4363-8265-8AE6232CE7C6}">
      <dgm:prSet/>
      <dgm:spPr/>
      <dgm:t>
        <a:bodyPr/>
        <a:lstStyle/>
        <a:p>
          <a:endParaRPr lang="en-GB"/>
        </a:p>
      </dgm:t>
    </dgm:pt>
    <dgm:pt modelId="{D6065EC4-745D-42C4-9DD1-D764A1A25322}" type="sibTrans" cxnId="{DF3E2CFA-923A-4363-8265-8AE6232CE7C6}">
      <dgm:prSet/>
      <dgm:spPr/>
      <dgm:t>
        <a:bodyPr/>
        <a:lstStyle/>
        <a:p>
          <a:endParaRPr lang="en-GB"/>
        </a:p>
      </dgm:t>
    </dgm:pt>
    <dgm:pt modelId="{8A9E5A86-863F-40E2-85B8-4670439275F0}">
      <dgm:prSet custT="1"/>
      <dgm:spPr>
        <a:effectLst>
          <a:outerShdw blurRad="50800" dist="38100" dir="2700000" algn="tl" rotWithShape="0">
            <a:prstClr val="black">
              <a:alpha val="40000"/>
            </a:prstClr>
          </a:outerShdw>
        </a:effectLst>
      </dgm:spPr>
      <dgm:t>
        <a:bodyPr/>
        <a:lstStyle/>
        <a:p>
          <a:r>
            <a:rPr lang="en-GB" sz="1800" b="1" dirty="0" smtClean="0">
              <a:ea typeface="ＭＳ Ｐゴシック" pitchFamily="34" charset="-128"/>
            </a:rPr>
            <a:t>Youth offending </a:t>
          </a:r>
        </a:p>
        <a:p>
          <a:r>
            <a:rPr lang="en-GB" sz="1400" dirty="0" smtClean="0">
              <a:ea typeface="ＭＳ Ｐゴシック" pitchFamily="34" charset="-128"/>
            </a:rPr>
            <a:t>reduce the number of young people offending for the first time</a:t>
          </a:r>
          <a:endParaRPr lang="en-GB" sz="1400" dirty="0">
            <a:ea typeface="ＭＳ Ｐゴシック" pitchFamily="34" charset="-128"/>
          </a:endParaRPr>
        </a:p>
      </dgm:t>
    </dgm:pt>
    <dgm:pt modelId="{31C1322D-543B-4E7D-96A4-56E75DE48D4F}" type="parTrans" cxnId="{1B70FDC2-1DFB-497C-BD92-87BDC99C7F44}">
      <dgm:prSet/>
      <dgm:spPr/>
      <dgm:t>
        <a:bodyPr/>
        <a:lstStyle/>
        <a:p>
          <a:endParaRPr lang="en-GB"/>
        </a:p>
      </dgm:t>
    </dgm:pt>
    <dgm:pt modelId="{D50813A2-5D87-4E80-B9B4-5D49F41BB451}" type="sibTrans" cxnId="{1B70FDC2-1DFB-497C-BD92-87BDC99C7F44}">
      <dgm:prSet/>
      <dgm:spPr/>
      <dgm:t>
        <a:bodyPr/>
        <a:lstStyle/>
        <a:p>
          <a:endParaRPr lang="en-GB"/>
        </a:p>
      </dgm:t>
    </dgm:pt>
    <dgm:pt modelId="{74276561-6720-497A-BAF3-6D615937F938}">
      <dgm:prSet custT="1"/>
      <dgm:spPr>
        <a:effectLst>
          <a:outerShdw blurRad="50800" dist="38100" dir="2700000" algn="tl" rotWithShape="0">
            <a:prstClr val="black">
              <a:alpha val="40000"/>
            </a:prstClr>
          </a:outerShdw>
        </a:effectLst>
      </dgm:spPr>
      <dgm:t>
        <a:bodyPr/>
        <a:lstStyle/>
        <a:p>
          <a:r>
            <a:rPr lang="en-GB" sz="1800" b="1" dirty="0" smtClean="0">
              <a:ea typeface="ＭＳ Ｐゴシック" pitchFamily="34" charset="-128"/>
            </a:rPr>
            <a:t>Mental health</a:t>
          </a:r>
        </a:p>
        <a:p>
          <a:r>
            <a:rPr lang="en-GB" sz="1400" dirty="0" smtClean="0">
              <a:ea typeface="ＭＳ Ｐゴシック" pitchFamily="34" charset="-128"/>
            </a:rPr>
            <a:t>improve the emotional and mental health and wellbeing of children, young people and their parents and carers</a:t>
          </a:r>
          <a:endParaRPr lang="en-GB" sz="1400" dirty="0">
            <a:ea typeface="ＭＳ Ｐゴシック" pitchFamily="34" charset="-128"/>
          </a:endParaRPr>
        </a:p>
      </dgm:t>
    </dgm:pt>
    <dgm:pt modelId="{8DB19F17-5E3E-4151-81D9-0EAE03AFA587}" type="parTrans" cxnId="{52F9BA92-9CD2-4DA2-94E4-FD171B323AB5}">
      <dgm:prSet/>
      <dgm:spPr/>
      <dgm:t>
        <a:bodyPr/>
        <a:lstStyle/>
        <a:p>
          <a:endParaRPr lang="en-GB"/>
        </a:p>
      </dgm:t>
    </dgm:pt>
    <dgm:pt modelId="{CA41F696-A622-4862-B8C6-ECC2E992DFB6}" type="sibTrans" cxnId="{52F9BA92-9CD2-4DA2-94E4-FD171B323AB5}">
      <dgm:prSet/>
      <dgm:spPr/>
      <dgm:t>
        <a:bodyPr/>
        <a:lstStyle/>
        <a:p>
          <a:endParaRPr lang="en-GB"/>
        </a:p>
      </dgm:t>
    </dgm:pt>
    <dgm:pt modelId="{99742CAE-9671-4F59-8A8F-14447E3D9556}">
      <dgm:prSet custT="1"/>
      <dgm:spPr>
        <a:effectLst>
          <a:outerShdw blurRad="50800" dist="38100" dir="2700000" algn="tl" rotWithShape="0">
            <a:prstClr val="black">
              <a:alpha val="40000"/>
            </a:prstClr>
          </a:outerShdw>
        </a:effectLst>
      </dgm:spPr>
      <dgm:t>
        <a:bodyPr/>
        <a:lstStyle/>
        <a:p>
          <a:r>
            <a:rPr lang="en-GB" sz="1800" b="1" dirty="0" smtClean="0">
              <a:ea typeface="ＭＳ Ｐゴシック" pitchFamily="34" charset="-128"/>
            </a:rPr>
            <a:t>Early years</a:t>
          </a:r>
        </a:p>
        <a:p>
          <a:r>
            <a:rPr lang="en-GB" sz="1400" dirty="0" smtClean="0">
              <a:ea typeface="ＭＳ Ｐゴシック" pitchFamily="34" charset="-128"/>
            </a:rPr>
            <a:t>improve outcomes for our youngest children (aged 0-5 years)</a:t>
          </a:r>
        </a:p>
      </dgm:t>
    </dgm:pt>
    <dgm:pt modelId="{35F5F734-FFC4-48A0-8964-6D04AB9E45AE}" type="parTrans" cxnId="{240E6310-79F1-44C2-8BBC-A2E5D0A9B33E}">
      <dgm:prSet/>
      <dgm:spPr/>
      <dgm:t>
        <a:bodyPr/>
        <a:lstStyle/>
        <a:p>
          <a:endParaRPr lang="en-GB"/>
        </a:p>
      </dgm:t>
    </dgm:pt>
    <dgm:pt modelId="{39710BFF-C089-489F-83C4-C88ACECD0809}" type="sibTrans" cxnId="{240E6310-79F1-44C2-8BBC-A2E5D0A9B33E}">
      <dgm:prSet/>
      <dgm:spPr/>
      <dgm:t>
        <a:bodyPr/>
        <a:lstStyle/>
        <a:p>
          <a:endParaRPr lang="en-GB"/>
        </a:p>
      </dgm:t>
    </dgm:pt>
    <dgm:pt modelId="{18B5D499-B999-4F72-99F1-1EDA80C51D00}" type="pres">
      <dgm:prSet presAssocID="{4A5DD8DA-C3B4-4EA3-AB2A-F4C2D60C2E47}" presName="Name0" presStyleCnt="0">
        <dgm:presLayoutVars>
          <dgm:chMax val="1"/>
          <dgm:chPref val="1"/>
          <dgm:dir/>
          <dgm:animOne val="branch"/>
          <dgm:animLvl val="lvl"/>
        </dgm:presLayoutVars>
      </dgm:prSet>
      <dgm:spPr/>
      <dgm:t>
        <a:bodyPr/>
        <a:lstStyle/>
        <a:p>
          <a:endParaRPr lang="en-GB"/>
        </a:p>
      </dgm:t>
    </dgm:pt>
    <dgm:pt modelId="{2C94A511-5161-4099-9687-BF5E1992C3C1}" type="pres">
      <dgm:prSet presAssocID="{03572EC6-7047-414E-9C04-C61808B05004}" presName="singleCycle" presStyleCnt="0"/>
      <dgm:spPr/>
    </dgm:pt>
    <dgm:pt modelId="{93E65FBB-D726-4348-8B0E-7F1AE4B86311}" type="pres">
      <dgm:prSet presAssocID="{03572EC6-7047-414E-9C04-C61808B05004}" presName="singleCenter" presStyleLbl="node1" presStyleIdx="0" presStyleCnt="6">
        <dgm:presLayoutVars>
          <dgm:chMax val="7"/>
          <dgm:chPref val="7"/>
        </dgm:presLayoutVars>
      </dgm:prSet>
      <dgm:spPr/>
      <dgm:t>
        <a:bodyPr/>
        <a:lstStyle/>
        <a:p>
          <a:endParaRPr lang="en-GB"/>
        </a:p>
      </dgm:t>
    </dgm:pt>
    <dgm:pt modelId="{92F943FD-C9AF-4692-B12F-49B5590C6246}" type="pres">
      <dgm:prSet presAssocID="{C105C0F1-CFD9-4721-8A87-14530F611F9D}" presName="Name56" presStyleLbl="parChTrans1D2" presStyleIdx="0" presStyleCnt="5"/>
      <dgm:spPr/>
      <dgm:t>
        <a:bodyPr/>
        <a:lstStyle/>
        <a:p>
          <a:endParaRPr lang="en-GB"/>
        </a:p>
      </dgm:t>
    </dgm:pt>
    <dgm:pt modelId="{5FF6082F-E4B8-402B-ACA8-74432EFD309B}" type="pres">
      <dgm:prSet presAssocID="{55B6AD7F-A3B4-4091-9CC0-48AA9A9A3B0B}" presName="text0" presStyleLbl="node1" presStyleIdx="1" presStyleCnt="6" custScaleX="211466" custScaleY="122454">
        <dgm:presLayoutVars>
          <dgm:bulletEnabled val="1"/>
        </dgm:presLayoutVars>
      </dgm:prSet>
      <dgm:spPr/>
      <dgm:t>
        <a:bodyPr/>
        <a:lstStyle/>
        <a:p>
          <a:endParaRPr lang="en-GB"/>
        </a:p>
      </dgm:t>
    </dgm:pt>
    <dgm:pt modelId="{417D8020-6B2C-4AA7-8BCD-5EC63261B8FD}" type="pres">
      <dgm:prSet presAssocID="{6ACB7F5C-65A2-4507-967C-117997D8EFB0}" presName="Name56" presStyleLbl="parChTrans1D2" presStyleIdx="1" presStyleCnt="5"/>
      <dgm:spPr/>
      <dgm:t>
        <a:bodyPr/>
        <a:lstStyle/>
        <a:p>
          <a:endParaRPr lang="en-GB"/>
        </a:p>
      </dgm:t>
    </dgm:pt>
    <dgm:pt modelId="{F9678182-335B-43E5-8474-4559078A4597}" type="pres">
      <dgm:prSet presAssocID="{C3BCC14F-464E-4349-A007-E6622906E269}" presName="text0" presStyleLbl="node1" presStyleIdx="2" presStyleCnt="6" custScaleX="211466" custScaleY="122454" custRadScaleRad="117529" custRadScaleInc="8392">
        <dgm:presLayoutVars>
          <dgm:bulletEnabled val="1"/>
        </dgm:presLayoutVars>
      </dgm:prSet>
      <dgm:spPr/>
      <dgm:t>
        <a:bodyPr/>
        <a:lstStyle/>
        <a:p>
          <a:endParaRPr lang="en-GB"/>
        </a:p>
      </dgm:t>
    </dgm:pt>
    <dgm:pt modelId="{E9195568-CF35-4F8A-AA16-74B808148B13}" type="pres">
      <dgm:prSet presAssocID="{31C1322D-543B-4E7D-96A4-56E75DE48D4F}" presName="Name56" presStyleLbl="parChTrans1D2" presStyleIdx="2" presStyleCnt="5"/>
      <dgm:spPr/>
      <dgm:t>
        <a:bodyPr/>
        <a:lstStyle/>
        <a:p>
          <a:endParaRPr lang="en-GB"/>
        </a:p>
      </dgm:t>
    </dgm:pt>
    <dgm:pt modelId="{3B32DF3E-3054-4B8A-8F05-1ADDD821C0F3}" type="pres">
      <dgm:prSet presAssocID="{8A9E5A86-863F-40E2-85B8-4670439275F0}" presName="text0" presStyleLbl="node1" presStyleIdx="3" presStyleCnt="6" custScaleX="211466" custScaleY="122454" custRadScaleRad="109973" custRadScaleInc="-15145">
        <dgm:presLayoutVars>
          <dgm:bulletEnabled val="1"/>
        </dgm:presLayoutVars>
      </dgm:prSet>
      <dgm:spPr/>
      <dgm:t>
        <a:bodyPr/>
        <a:lstStyle/>
        <a:p>
          <a:endParaRPr lang="en-GB"/>
        </a:p>
      </dgm:t>
    </dgm:pt>
    <dgm:pt modelId="{AC9FA672-4436-43F7-B242-54A067E10526}" type="pres">
      <dgm:prSet presAssocID="{8DB19F17-5E3E-4151-81D9-0EAE03AFA587}" presName="Name56" presStyleLbl="parChTrans1D2" presStyleIdx="3" presStyleCnt="5"/>
      <dgm:spPr/>
      <dgm:t>
        <a:bodyPr/>
        <a:lstStyle/>
        <a:p>
          <a:endParaRPr lang="en-GB"/>
        </a:p>
      </dgm:t>
    </dgm:pt>
    <dgm:pt modelId="{86CC3C2D-93CD-4567-AE61-752C3AD60797}" type="pres">
      <dgm:prSet presAssocID="{74276561-6720-497A-BAF3-6D615937F938}" presName="text0" presStyleLbl="node1" presStyleIdx="4" presStyleCnt="6" custScaleX="211466" custScaleY="122454" custRadScaleRad="111084" custRadScaleInc="16935">
        <dgm:presLayoutVars>
          <dgm:bulletEnabled val="1"/>
        </dgm:presLayoutVars>
      </dgm:prSet>
      <dgm:spPr/>
      <dgm:t>
        <a:bodyPr/>
        <a:lstStyle/>
        <a:p>
          <a:endParaRPr lang="en-GB"/>
        </a:p>
      </dgm:t>
    </dgm:pt>
    <dgm:pt modelId="{BF4E166F-09D1-40A9-836F-E0ADAF121901}" type="pres">
      <dgm:prSet presAssocID="{35F5F734-FFC4-48A0-8964-6D04AB9E45AE}" presName="Name56" presStyleLbl="parChTrans1D2" presStyleIdx="4" presStyleCnt="5"/>
      <dgm:spPr/>
      <dgm:t>
        <a:bodyPr/>
        <a:lstStyle/>
        <a:p>
          <a:endParaRPr lang="en-GB"/>
        </a:p>
      </dgm:t>
    </dgm:pt>
    <dgm:pt modelId="{2534CE6F-163C-4E2E-BA78-D61DA76D2338}" type="pres">
      <dgm:prSet presAssocID="{99742CAE-9671-4F59-8A8F-14447E3D9556}" presName="text0" presStyleLbl="node1" presStyleIdx="5" presStyleCnt="6" custScaleX="211466" custScaleY="122454" custRadScaleRad="119141" custRadScaleInc="-8968">
        <dgm:presLayoutVars>
          <dgm:bulletEnabled val="1"/>
        </dgm:presLayoutVars>
      </dgm:prSet>
      <dgm:spPr/>
      <dgm:t>
        <a:bodyPr/>
        <a:lstStyle/>
        <a:p>
          <a:endParaRPr lang="en-GB"/>
        </a:p>
      </dgm:t>
    </dgm:pt>
  </dgm:ptLst>
  <dgm:cxnLst>
    <dgm:cxn modelId="{30E28A65-46CC-4A20-A533-13697DFF52AD}" type="presOf" srcId="{55B6AD7F-A3B4-4091-9CC0-48AA9A9A3B0B}" destId="{5FF6082F-E4B8-402B-ACA8-74432EFD309B}" srcOrd="0" destOrd="0" presId="urn:microsoft.com/office/officeart/2008/layout/RadialCluster"/>
    <dgm:cxn modelId="{DF3E2CFA-923A-4363-8265-8AE6232CE7C6}" srcId="{03572EC6-7047-414E-9C04-C61808B05004}" destId="{C3BCC14F-464E-4349-A007-E6622906E269}" srcOrd="1" destOrd="0" parTransId="{6ACB7F5C-65A2-4507-967C-117997D8EFB0}" sibTransId="{D6065EC4-745D-42C4-9DD1-D764A1A25322}"/>
    <dgm:cxn modelId="{7F06EFE2-67A3-4DB8-BB99-3168AE1CA305}" type="presOf" srcId="{99742CAE-9671-4F59-8A8F-14447E3D9556}" destId="{2534CE6F-163C-4E2E-BA78-D61DA76D2338}" srcOrd="0" destOrd="0" presId="urn:microsoft.com/office/officeart/2008/layout/RadialCluster"/>
    <dgm:cxn modelId="{1B70FDC2-1DFB-497C-BD92-87BDC99C7F44}" srcId="{03572EC6-7047-414E-9C04-C61808B05004}" destId="{8A9E5A86-863F-40E2-85B8-4670439275F0}" srcOrd="2" destOrd="0" parTransId="{31C1322D-543B-4E7D-96A4-56E75DE48D4F}" sibTransId="{D50813A2-5D87-4E80-B9B4-5D49F41BB451}"/>
    <dgm:cxn modelId="{D07280BA-F76D-42A1-BBE9-07B78628A4E8}" type="presOf" srcId="{C3BCC14F-464E-4349-A007-E6622906E269}" destId="{F9678182-335B-43E5-8474-4559078A4597}" srcOrd="0" destOrd="0" presId="urn:microsoft.com/office/officeart/2008/layout/RadialCluster"/>
    <dgm:cxn modelId="{54439821-B9F9-4A80-A97D-B842044B6EB9}" type="presOf" srcId="{31C1322D-543B-4E7D-96A4-56E75DE48D4F}" destId="{E9195568-CF35-4F8A-AA16-74B808148B13}" srcOrd="0" destOrd="0" presId="urn:microsoft.com/office/officeart/2008/layout/RadialCluster"/>
    <dgm:cxn modelId="{E6E54A8D-AFC5-48A5-966C-83CC35FC13BA}" type="presOf" srcId="{6ACB7F5C-65A2-4507-967C-117997D8EFB0}" destId="{417D8020-6B2C-4AA7-8BCD-5EC63261B8FD}" srcOrd="0" destOrd="0" presId="urn:microsoft.com/office/officeart/2008/layout/RadialCluster"/>
    <dgm:cxn modelId="{240E6310-79F1-44C2-8BBC-A2E5D0A9B33E}" srcId="{03572EC6-7047-414E-9C04-C61808B05004}" destId="{99742CAE-9671-4F59-8A8F-14447E3D9556}" srcOrd="4" destOrd="0" parTransId="{35F5F734-FFC4-48A0-8964-6D04AB9E45AE}" sibTransId="{39710BFF-C089-489F-83C4-C88ACECD0809}"/>
    <dgm:cxn modelId="{129A9D9F-C592-47E2-90DF-476A163B3D2C}" type="presOf" srcId="{03572EC6-7047-414E-9C04-C61808B05004}" destId="{93E65FBB-D726-4348-8B0E-7F1AE4B86311}" srcOrd="0" destOrd="0" presId="urn:microsoft.com/office/officeart/2008/layout/RadialCluster"/>
    <dgm:cxn modelId="{C6AC736F-475A-46CC-AE2C-2C9FCF243010}" type="presOf" srcId="{8DB19F17-5E3E-4151-81D9-0EAE03AFA587}" destId="{AC9FA672-4436-43F7-B242-54A067E10526}" srcOrd="0" destOrd="0" presId="urn:microsoft.com/office/officeart/2008/layout/RadialCluster"/>
    <dgm:cxn modelId="{57A662A5-7BC7-4F7E-8EAB-0A0CF6C06D59}" srcId="{4A5DD8DA-C3B4-4EA3-AB2A-F4C2D60C2E47}" destId="{03572EC6-7047-414E-9C04-C61808B05004}" srcOrd="0" destOrd="0" parTransId="{E8A6C7FD-886C-4E4E-9B89-B9203B9A9D86}" sibTransId="{5F2CF6BC-A3E8-44F6-934F-16D3AC352022}"/>
    <dgm:cxn modelId="{3FFC3B45-8445-4588-AE12-B3E5B612D72A}" srcId="{03572EC6-7047-414E-9C04-C61808B05004}" destId="{55B6AD7F-A3B4-4091-9CC0-48AA9A9A3B0B}" srcOrd="0" destOrd="0" parTransId="{C105C0F1-CFD9-4721-8A87-14530F611F9D}" sibTransId="{57466D0D-6DC8-49D0-BD83-D19FCBFB1CB3}"/>
    <dgm:cxn modelId="{52F9BA92-9CD2-4DA2-94E4-FD171B323AB5}" srcId="{03572EC6-7047-414E-9C04-C61808B05004}" destId="{74276561-6720-497A-BAF3-6D615937F938}" srcOrd="3" destOrd="0" parTransId="{8DB19F17-5E3E-4151-81D9-0EAE03AFA587}" sibTransId="{CA41F696-A622-4862-B8C6-ECC2E992DFB6}"/>
    <dgm:cxn modelId="{DFA9586F-001D-4E1A-8D77-3F49156DA005}" type="presOf" srcId="{8A9E5A86-863F-40E2-85B8-4670439275F0}" destId="{3B32DF3E-3054-4B8A-8F05-1ADDD821C0F3}" srcOrd="0" destOrd="0" presId="urn:microsoft.com/office/officeart/2008/layout/RadialCluster"/>
    <dgm:cxn modelId="{038C6D8F-9B0C-4361-BA12-2B935706DB87}" type="presOf" srcId="{35F5F734-FFC4-48A0-8964-6D04AB9E45AE}" destId="{BF4E166F-09D1-40A9-836F-E0ADAF121901}" srcOrd="0" destOrd="0" presId="urn:microsoft.com/office/officeart/2008/layout/RadialCluster"/>
    <dgm:cxn modelId="{28977F01-B3AD-40DE-BE51-805A1AD46F2D}" type="presOf" srcId="{C105C0F1-CFD9-4721-8A87-14530F611F9D}" destId="{92F943FD-C9AF-4692-B12F-49B5590C6246}" srcOrd="0" destOrd="0" presId="urn:microsoft.com/office/officeart/2008/layout/RadialCluster"/>
    <dgm:cxn modelId="{0FD407B2-269A-4A1F-A9A9-4D6E0C2C0D6A}" type="presOf" srcId="{74276561-6720-497A-BAF3-6D615937F938}" destId="{86CC3C2D-93CD-4567-AE61-752C3AD60797}" srcOrd="0" destOrd="0" presId="urn:microsoft.com/office/officeart/2008/layout/RadialCluster"/>
    <dgm:cxn modelId="{65A78E49-C4BB-4C1A-BCFC-975EAA0A1E23}" type="presOf" srcId="{4A5DD8DA-C3B4-4EA3-AB2A-F4C2D60C2E47}" destId="{18B5D499-B999-4F72-99F1-1EDA80C51D00}" srcOrd="0" destOrd="0" presId="urn:microsoft.com/office/officeart/2008/layout/RadialCluster"/>
    <dgm:cxn modelId="{0856528D-D7A8-4808-A207-F576964C01D6}" type="presParOf" srcId="{18B5D499-B999-4F72-99F1-1EDA80C51D00}" destId="{2C94A511-5161-4099-9687-BF5E1992C3C1}" srcOrd="0" destOrd="0" presId="urn:microsoft.com/office/officeart/2008/layout/RadialCluster"/>
    <dgm:cxn modelId="{7A6D0256-736C-4C4D-9A24-89A8A97CAEC9}" type="presParOf" srcId="{2C94A511-5161-4099-9687-BF5E1992C3C1}" destId="{93E65FBB-D726-4348-8B0E-7F1AE4B86311}" srcOrd="0" destOrd="0" presId="urn:microsoft.com/office/officeart/2008/layout/RadialCluster"/>
    <dgm:cxn modelId="{B785B6C2-4942-4DB0-AE07-478CADF352C1}" type="presParOf" srcId="{2C94A511-5161-4099-9687-BF5E1992C3C1}" destId="{92F943FD-C9AF-4692-B12F-49B5590C6246}" srcOrd="1" destOrd="0" presId="urn:microsoft.com/office/officeart/2008/layout/RadialCluster"/>
    <dgm:cxn modelId="{F7ACF0AC-35F0-497C-91B5-119B1FD92EBE}" type="presParOf" srcId="{2C94A511-5161-4099-9687-BF5E1992C3C1}" destId="{5FF6082F-E4B8-402B-ACA8-74432EFD309B}" srcOrd="2" destOrd="0" presId="urn:microsoft.com/office/officeart/2008/layout/RadialCluster"/>
    <dgm:cxn modelId="{BE55DC9D-20C6-4229-8131-F309B42EADB2}" type="presParOf" srcId="{2C94A511-5161-4099-9687-BF5E1992C3C1}" destId="{417D8020-6B2C-4AA7-8BCD-5EC63261B8FD}" srcOrd="3" destOrd="0" presId="urn:microsoft.com/office/officeart/2008/layout/RadialCluster"/>
    <dgm:cxn modelId="{7D0BBCED-3FC8-49AF-8E2C-E3941A5E330C}" type="presParOf" srcId="{2C94A511-5161-4099-9687-BF5E1992C3C1}" destId="{F9678182-335B-43E5-8474-4559078A4597}" srcOrd="4" destOrd="0" presId="urn:microsoft.com/office/officeart/2008/layout/RadialCluster"/>
    <dgm:cxn modelId="{1042C7E8-0083-4A77-A0CE-FD7BBFB4AA68}" type="presParOf" srcId="{2C94A511-5161-4099-9687-BF5E1992C3C1}" destId="{E9195568-CF35-4F8A-AA16-74B808148B13}" srcOrd="5" destOrd="0" presId="urn:microsoft.com/office/officeart/2008/layout/RadialCluster"/>
    <dgm:cxn modelId="{5344898D-C922-45F2-9AF0-7D7BE465105A}" type="presParOf" srcId="{2C94A511-5161-4099-9687-BF5E1992C3C1}" destId="{3B32DF3E-3054-4B8A-8F05-1ADDD821C0F3}" srcOrd="6" destOrd="0" presId="urn:microsoft.com/office/officeart/2008/layout/RadialCluster"/>
    <dgm:cxn modelId="{2694601F-796C-4DF0-93CC-FC3F17B8EA52}" type="presParOf" srcId="{2C94A511-5161-4099-9687-BF5E1992C3C1}" destId="{AC9FA672-4436-43F7-B242-54A067E10526}" srcOrd="7" destOrd="0" presId="urn:microsoft.com/office/officeart/2008/layout/RadialCluster"/>
    <dgm:cxn modelId="{94B863C4-A10B-4B79-81CA-8E7316EC7761}" type="presParOf" srcId="{2C94A511-5161-4099-9687-BF5E1992C3C1}" destId="{86CC3C2D-93CD-4567-AE61-752C3AD60797}" srcOrd="8" destOrd="0" presId="urn:microsoft.com/office/officeart/2008/layout/RadialCluster"/>
    <dgm:cxn modelId="{88B1089C-304C-4EEB-9146-9332AF4D560A}" type="presParOf" srcId="{2C94A511-5161-4099-9687-BF5E1992C3C1}" destId="{BF4E166F-09D1-40A9-836F-E0ADAF121901}" srcOrd="9" destOrd="0" presId="urn:microsoft.com/office/officeart/2008/layout/RadialCluster"/>
    <dgm:cxn modelId="{B1524A73-4074-4381-9AA4-EB2FF91F790E}" type="presParOf" srcId="{2C94A511-5161-4099-9687-BF5E1992C3C1}" destId="{2534CE6F-163C-4E2E-BA78-D61DA76D2338}" srcOrd="10" destOrd="0" presId="urn:microsoft.com/office/officeart/2008/layout/RadialCluster"/>
  </dgm:cxnLst>
  <dgm:bg>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FFEA901-1784-439D-8AE1-BAE5B905936D}" type="datetimeFigureOut">
              <a:rPr lang="en-GB"/>
              <a:pPr>
                <a:defRPr/>
              </a:pPr>
              <a:t>20/02/2017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3117988-F76F-4A86-8ED3-438901360C7C}" type="slidenum">
              <a:rPr lang="en-GB"/>
              <a:pPr>
                <a:defRPr/>
              </a:pPr>
              <a:t>‹#›</a:t>
            </a:fld>
            <a:endParaRPr lang="en-GB"/>
          </a:p>
        </p:txBody>
      </p:sp>
    </p:spTree>
    <p:extLst>
      <p:ext uri="{BB962C8B-B14F-4D97-AF65-F5344CB8AC3E}">
        <p14:creationId xmlns:p14="http://schemas.microsoft.com/office/powerpoint/2010/main" val="32496108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pPr>
            <a:fld id="{9D12A6F3-4338-4C14-A2EB-0E280B1A6C8D}" type="slidenum">
              <a:rPr lang="en-GB" altLang="en-US">
                <a:solidFill>
                  <a:srgbClr val="000000"/>
                </a:solidFill>
                <a:latin typeface="Arial" charset="0"/>
                <a:ea typeface="ＭＳ Ｐゴシック" pitchFamily="34" charset="-128"/>
              </a:rPr>
              <a:pPr eaLnBrk="0" fontAlgn="base" hangingPunct="0">
                <a:spcBef>
                  <a:spcPct val="0"/>
                </a:spcBef>
                <a:spcAft>
                  <a:spcPct val="0"/>
                </a:spcAft>
              </a:pPr>
              <a:t>1</a:t>
            </a:fld>
            <a:endParaRPr lang="en-GB" altLang="en-US">
              <a:solidFill>
                <a:srgbClr val="000000"/>
              </a:solidFill>
              <a:latin typeface="Arial" charset="0"/>
              <a:ea typeface="ＭＳ Ｐゴシック" pitchFamily="34" charset="-128"/>
            </a:endParaRPr>
          </a:p>
        </p:txBody>
      </p:sp>
      <p:sp>
        <p:nvSpPr>
          <p:cNvPr id="5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2908701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charset="0"/>
                <a:ea typeface="ＭＳ Ｐゴシック" pitchFamily="34" charset="-128"/>
              </a:rPr>
              <a:t>High church going county in the country </a:t>
            </a:r>
            <a:endParaRPr lang="en-US"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5000 pastoral visits per month – </a:t>
            </a:r>
            <a:r>
              <a:rPr lang="en-US" altLang="en-US" b="1" dirty="0" err="1" smtClean="0">
                <a:latin typeface="Arial" charset="0"/>
                <a:ea typeface="ＭＳ Ｐゴシック" pitchFamily="34" charset="-128"/>
              </a:rPr>
              <a:t>domicilary</a:t>
            </a:r>
            <a:r>
              <a:rPr lang="en-US" altLang="en-US" b="1" dirty="0" smtClean="0">
                <a:latin typeface="Arial" charset="0"/>
                <a:ea typeface="ＭＳ Ｐゴシック" pitchFamily="34" charset="-128"/>
              </a:rPr>
              <a:t> care – limited visits but the church could visit people who might be lonely</a:t>
            </a:r>
            <a:endParaRPr lang="en-US"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Hearing about excellent practice at parish level – parish nurses </a:t>
            </a:r>
            <a:endParaRPr lang="en-US"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During recession did not have the extent of redundancies</a:t>
            </a:r>
          </a:p>
          <a:p>
            <a:r>
              <a:rPr lang="en-US" altLang="en-US" b="1" dirty="0" smtClean="0">
                <a:latin typeface="Arial" charset="0"/>
                <a:ea typeface="ＭＳ Ｐゴシック" pitchFamily="34" charset="-128"/>
              </a:rPr>
              <a:t>It’s a hidden gem, people have tremendous resilience</a:t>
            </a:r>
          </a:p>
          <a:p>
            <a:r>
              <a:rPr lang="en-GB" altLang="en-US" b="1" dirty="0" smtClean="0">
                <a:latin typeface="Arial" charset="0"/>
                <a:ea typeface="ＭＳ Ｐゴシック" pitchFamily="34" charset="-128"/>
              </a:rPr>
              <a:t>Very rich social support network of support</a:t>
            </a:r>
            <a:endParaRPr lang="en-US" altLang="en-US" b="1" dirty="0" smtClean="0">
              <a:latin typeface="Arial" charset="0"/>
              <a:ea typeface="ＭＳ Ｐゴシック" pitchFamily="34" charset="-128"/>
            </a:endParaRPr>
          </a:p>
          <a:p>
            <a:r>
              <a:rPr lang="en-US" altLang="en-US" b="1" dirty="0" smtClean="0">
                <a:latin typeface="Arial" charset="0"/>
                <a:ea typeface="ＭＳ Ｐゴシック" pitchFamily="34" charset="-128"/>
              </a:rPr>
              <a:t> </a:t>
            </a:r>
            <a:endParaRPr lang="en-US"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61D2B74-F327-43ED-9B1A-E00F9D0C61D9}" type="slidenum">
              <a:rPr lang="en-GB" altLang="en-US" smtClean="0"/>
              <a:pPr>
                <a:spcBef>
                  <a:spcPct val="0"/>
                </a:spcBef>
              </a:pPr>
              <a:t>17</a:t>
            </a:fld>
            <a:endParaRPr lang="en-GB" altLang="en-US" smtClean="0"/>
          </a:p>
        </p:txBody>
      </p:sp>
    </p:spTree>
    <p:extLst>
      <p:ext uri="{BB962C8B-B14F-4D97-AF65-F5344CB8AC3E}">
        <p14:creationId xmlns:p14="http://schemas.microsoft.com/office/powerpoint/2010/main" val="1116915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charset="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3B68D1F-58C5-4BAD-B1F3-BB0BC4DF5CCB}" type="slidenum">
              <a:rPr lang="en-GB" altLang="en-US" smtClean="0"/>
              <a:pPr>
                <a:spcBef>
                  <a:spcPct val="0"/>
                </a:spcBef>
              </a:pPr>
              <a:t>18</a:t>
            </a:fld>
            <a:endParaRPr lang="en-GB" altLang="en-US" smtClean="0"/>
          </a:p>
        </p:txBody>
      </p:sp>
    </p:spTree>
    <p:extLst>
      <p:ext uri="{BB962C8B-B14F-4D97-AF65-F5344CB8AC3E}">
        <p14:creationId xmlns:p14="http://schemas.microsoft.com/office/powerpoint/2010/main" val="264149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charset="0"/>
                <a:ea typeface="ＭＳ Ｐゴシック" pitchFamily="34" charset="-128"/>
              </a:rPr>
              <a:t>A plan for involving the public in influencing the decision making of the HWB</a:t>
            </a:r>
            <a:r>
              <a:rPr lang="en-US" altLang="en-US" smtClean="0">
                <a:latin typeface="Arial" charset="0"/>
                <a:ea typeface="ＭＳ Ｐゴシック" pitchFamily="34" charset="-128"/>
              </a:rPr>
              <a:t>?</a:t>
            </a:r>
          </a:p>
          <a:p>
            <a:endParaRPr lang="en-US" altLang="en-US" smtClean="0">
              <a:latin typeface="Arial" charset="0"/>
              <a:ea typeface="ＭＳ Ｐゴシック" pitchFamily="34" charset="-128"/>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30C47DF-5D13-4761-9965-AF8413796612}" type="slidenum">
              <a:rPr lang="en-GB" altLang="en-US" smtClean="0"/>
              <a:pPr>
                <a:spcBef>
                  <a:spcPct val="0"/>
                </a:spcBef>
              </a:pPr>
              <a:t>19</a:t>
            </a:fld>
            <a:endParaRPr lang="en-GB" altLang="en-US" smtClean="0"/>
          </a:p>
        </p:txBody>
      </p:sp>
    </p:spTree>
    <p:extLst>
      <p:ext uri="{BB962C8B-B14F-4D97-AF65-F5344CB8AC3E}">
        <p14:creationId xmlns:p14="http://schemas.microsoft.com/office/powerpoint/2010/main" val="272720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663789E-886F-4DDF-B165-47A1B4E0E1F2}" type="slidenum">
              <a:rPr lang="en-GB" altLang="en-US" smtClean="0"/>
              <a:pPr>
                <a:spcBef>
                  <a:spcPct val="0"/>
                </a:spcBef>
              </a:pPr>
              <a:t>22</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Welcome to your new corporate Powerpoint template. </a:t>
            </a:r>
          </a:p>
          <a:p>
            <a:pPr eaLnBrk="1" hangingPunct="1"/>
            <a:r>
              <a:rPr lang="en-GB" altLang="en-US" smtClean="0">
                <a:latin typeface="Arial" charset="0"/>
                <a:ea typeface="ＭＳ Ｐゴシック" pitchFamily="34" charset="-128"/>
              </a:rPr>
              <a:t>The margins are pre-set to align with the corporate composition zones - never move the guides.</a:t>
            </a:r>
          </a:p>
          <a:p>
            <a:pPr eaLnBrk="1" hangingPunct="1"/>
            <a:r>
              <a:rPr lang="en-GB" altLang="en-US" smtClean="0">
                <a:latin typeface="Arial" charset="0"/>
                <a:ea typeface="ＭＳ Ｐゴシック" pitchFamily="34" charset="-128"/>
              </a:rPr>
              <a:t>Cover picture size is 254x98.04 (100px/in)</a:t>
            </a:r>
          </a:p>
        </p:txBody>
      </p:sp>
    </p:spTree>
    <p:extLst>
      <p:ext uri="{BB962C8B-B14F-4D97-AF65-F5344CB8AC3E}">
        <p14:creationId xmlns:p14="http://schemas.microsoft.com/office/powerpoint/2010/main" val="982089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663789E-886F-4DDF-B165-47A1B4E0E1F2}" type="slidenum">
              <a:rPr lang="en-GB" altLang="en-US" smtClean="0"/>
              <a:pPr>
                <a:spcBef>
                  <a:spcPct val="0"/>
                </a:spcBef>
              </a:pPr>
              <a:t>23</a:t>
            </a:fld>
            <a:endParaRPr lang="en-GB" alt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Welcome to your new corporate Powerpoint template. </a:t>
            </a:r>
          </a:p>
          <a:p>
            <a:pPr eaLnBrk="1" hangingPunct="1"/>
            <a:r>
              <a:rPr lang="en-GB" altLang="en-US" smtClean="0">
                <a:latin typeface="Arial" charset="0"/>
                <a:ea typeface="ＭＳ Ｐゴシック" pitchFamily="34" charset="-128"/>
              </a:rPr>
              <a:t>The margins are pre-set to align with the corporate composition zones - never move the guides.</a:t>
            </a:r>
          </a:p>
          <a:p>
            <a:pPr eaLnBrk="1" hangingPunct="1"/>
            <a:r>
              <a:rPr lang="en-GB" altLang="en-US" smtClean="0">
                <a:latin typeface="Arial" charset="0"/>
                <a:ea typeface="ＭＳ Ｐゴシック" pitchFamily="34" charset="-128"/>
              </a:rPr>
              <a:t>Cover picture size is 254x98.04 (100px/in)</a:t>
            </a:r>
          </a:p>
        </p:txBody>
      </p:sp>
    </p:spTree>
    <p:extLst>
      <p:ext uri="{BB962C8B-B14F-4D97-AF65-F5344CB8AC3E}">
        <p14:creationId xmlns:p14="http://schemas.microsoft.com/office/powerpoint/2010/main" val="517682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75E72A9-58FA-4769-8FC5-12640528606B}" type="slidenum">
              <a:rPr lang="en-GB" altLang="en-US" smtClean="0"/>
              <a:pPr>
                <a:spcBef>
                  <a:spcPct val="0"/>
                </a:spcBef>
              </a:pPr>
              <a:t>24</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316704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75E72A9-58FA-4769-8FC5-12640528606B}" type="slidenum">
              <a:rPr lang="en-GB" altLang="en-US" smtClean="0"/>
              <a:pPr>
                <a:spcBef>
                  <a:spcPct val="0"/>
                </a:spcBef>
              </a:pPr>
              <a:t>25</a:t>
            </a:fld>
            <a:endParaRPr lang="en-GB" alt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4207200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54F7D781-5EB4-4E5E-9B3D-01985F539019}" type="slidenum">
              <a:rPr lang="en-GB" altLang="en-US" smtClean="0"/>
              <a:pPr>
                <a:spcBef>
                  <a:spcPct val="0"/>
                </a:spcBef>
              </a:pPr>
              <a:t>26</a:t>
            </a:fld>
            <a:endParaRPr lang="en-GB" alt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3264319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8F2DAC4D-7C0B-4832-8DA3-2054197B1575}" type="slidenum">
              <a:rPr lang="en-GB" altLang="en-US" smtClean="0"/>
              <a:pPr>
                <a:spcBef>
                  <a:spcPct val="0"/>
                </a:spcBef>
              </a:pPr>
              <a:t>27</a:t>
            </a:fld>
            <a:endParaRPr lang="en-GB"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744125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84E764E-4053-4A14-8720-305591DE177A}" type="slidenum">
              <a:rPr lang="en-GB" altLang="en-US" smtClean="0"/>
              <a:pPr>
                <a:spcBef>
                  <a:spcPct val="0"/>
                </a:spcBef>
              </a:pPr>
              <a:t>28</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4180258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0997669-B0C9-4D5F-A36E-8EAC4077BFB0}" type="slidenum">
              <a:rPr lang="en-GB" altLang="en-US">
                <a:solidFill>
                  <a:prstClr val="black"/>
                </a:solidFill>
              </a:rPr>
              <a:pPr>
                <a:spcBef>
                  <a:spcPct val="0"/>
                </a:spcBef>
              </a:pPr>
              <a:t>8</a:t>
            </a:fld>
            <a:endParaRPr lang="en-GB" altLang="en-US">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291384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C35F7546-51F9-41EB-A1E6-79525A9FF268}" type="slidenum">
              <a:rPr lang="en-GB" altLang="en-US" smtClean="0"/>
              <a:pPr>
                <a:spcBef>
                  <a:spcPct val="0"/>
                </a:spcBef>
              </a:pPr>
              <a:t>29</a:t>
            </a:fld>
            <a:endParaRPr lang="en-GB" alt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3831853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0334D709-7F02-4ADF-945E-8DDCF1472512}" type="slidenum">
              <a:rPr lang="en-GB" altLang="en-US" smtClean="0"/>
              <a:pPr>
                <a:spcBef>
                  <a:spcPct val="0"/>
                </a:spcBef>
              </a:pPr>
              <a:t>30</a:t>
            </a:fld>
            <a:endParaRPr lang="en-GB"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3155150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0997669-B0C9-4D5F-A36E-8EAC4077BFB0}" type="slidenum">
              <a:rPr lang="en-GB" altLang="en-US">
                <a:solidFill>
                  <a:prstClr val="black"/>
                </a:solidFill>
              </a:rPr>
              <a:pPr>
                <a:spcBef>
                  <a:spcPct val="0"/>
                </a:spcBef>
              </a:pPr>
              <a:t>9</a:t>
            </a:fld>
            <a:endParaRPr lang="en-GB" altLang="en-US">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315014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0997669-B0C9-4D5F-A36E-8EAC4077BFB0}" type="slidenum">
              <a:rPr lang="en-GB" altLang="en-US">
                <a:solidFill>
                  <a:prstClr val="black"/>
                </a:solidFill>
              </a:rPr>
              <a:pPr>
                <a:spcBef>
                  <a:spcPct val="0"/>
                </a:spcBef>
              </a:pPr>
              <a:t>10</a:t>
            </a:fld>
            <a:endParaRPr lang="en-GB" altLang="en-US">
              <a:solidFill>
                <a:prstClr val="black"/>
              </a:solidFill>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latin typeface="Arial" charset="0"/>
              <a:ea typeface="ＭＳ Ｐゴシック" pitchFamily="34" charset="-128"/>
            </a:endParaRPr>
          </a:p>
        </p:txBody>
      </p:sp>
    </p:spTree>
    <p:extLst>
      <p:ext uri="{BB962C8B-B14F-4D97-AF65-F5344CB8AC3E}">
        <p14:creationId xmlns:p14="http://schemas.microsoft.com/office/powerpoint/2010/main" val="334229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1A48627-0640-4ED7-872F-0C1675DDCBC5}" type="slidenum">
              <a:rPr lang="en-GB" altLang="en-US" smtClean="0"/>
              <a:pPr>
                <a:spcBef>
                  <a:spcPct val="0"/>
                </a:spcBef>
              </a:pPr>
              <a:t>12</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latin typeface="Arial" charset="0"/>
                <a:ea typeface="ＭＳ Ｐゴシック" pitchFamily="34" charset="-128"/>
              </a:rPr>
              <a:t>Go to insert &gt; duplicate slide to add more slides</a:t>
            </a:r>
          </a:p>
        </p:txBody>
      </p:sp>
    </p:spTree>
    <p:extLst>
      <p:ext uri="{BB962C8B-B14F-4D97-AF65-F5344CB8AC3E}">
        <p14:creationId xmlns:p14="http://schemas.microsoft.com/office/powerpoint/2010/main" val="218652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2F2403E6-FFE6-4661-87A2-ABB70AA78497}" type="slidenum">
              <a:rPr lang="en-GB" altLang="en-US" smtClean="0"/>
              <a:pPr>
                <a:spcBef>
                  <a:spcPct val="0"/>
                </a:spcBef>
              </a:pPr>
              <a:t>13</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charset="0"/>
                <a:ea typeface="ＭＳ Ｐゴシック" pitchFamily="34" charset="-128"/>
              </a:rPr>
              <a:t>Our population is changing and we need to plan for that now </a:t>
            </a:r>
            <a:endParaRPr lang="en-US" altLang="en-US" smtClean="0">
              <a:latin typeface="Arial" charset="0"/>
              <a:ea typeface="ＭＳ Ｐゴシック" pitchFamily="34" charset="-128"/>
            </a:endParaRPr>
          </a:p>
          <a:p>
            <a:r>
              <a:rPr lang="en-US" altLang="en-US" b="1" smtClean="0">
                <a:latin typeface="Arial" charset="0"/>
                <a:ea typeface="ＭＳ Ｐゴシック" pitchFamily="34" charset="-128"/>
              </a:rPr>
              <a:t>In the 22% figure that includes 5,500 people over the age of 85 years</a:t>
            </a:r>
            <a:endParaRPr lang="en-US" altLang="en-US" smtClean="0">
              <a:latin typeface="Arial" charset="0"/>
              <a:ea typeface="ＭＳ Ｐゴシック" pitchFamily="34" charset="-128"/>
            </a:endParaRPr>
          </a:p>
          <a:p>
            <a:r>
              <a:rPr lang="en-US" altLang="en-US" b="1" smtClean="0">
                <a:latin typeface="Arial" charset="0"/>
                <a:ea typeface="ＭＳ Ｐゴシック" pitchFamily="34" charset="-128"/>
              </a:rPr>
              <a:t>We want to maximise life opportunities</a:t>
            </a:r>
            <a:endParaRPr lang="en-US" altLang="en-US" smtClean="0">
              <a:latin typeface="Arial" charset="0"/>
              <a:ea typeface="ＭＳ Ｐゴシック" pitchFamily="34" charset="-128"/>
            </a:endParaRPr>
          </a:p>
          <a:p>
            <a:r>
              <a:rPr lang="en-US" altLang="en-US" b="1" smtClean="0">
                <a:latin typeface="Arial" charset="0"/>
                <a:ea typeface="ＭＳ Ｐゴシック" pitchFamily="34" charset="-128"/>
              </a:rPr>
              <a:t>Maintaining quality of life for longer </a:t>
            </a:r>
            <a:endParaRPr lang="en-US" altLang="en-US" smtClean="0">
              <a:latin typeface="Arial" charset="0"/>
              <a:ea typeface="ＭＳ Ｐゴシック" pitchFamily="34" charset="-128"/>
            </a:endParaRPr>
          </a:p>
          <a:p>
            <a:pPr eaLnBrk="1" hangingPunct="1"/>
            <a:endParaRPr lang="en-GB" altLang="en-US" smtClean="0">
              <a:latin typeface="Arial" charset="0"/>
              <a:ea typeface="ＭＳ Ｐゴシック" pitchFamily="34" charset="-128"/>
            </a:endParaRPr>
          </a:p>
        </p:txBody>
      </p:sp>
    </p:spTree>
    <p:extLst>
      <p:ext uri="{BB962C8B-B14F-4D97-AF65-F5344CB8AC3E}">
        <p14:creationId xmlns:p14="http://schemas.microsoft.com/office/powerpoint/2010/main" val="179190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93713E8C-D2CA-47D4-870C-56FBEC3F45F6}" type="slidenum">
              <a:rPr lang="en-GB" altLang="en-US" smtClean="0"/>
              <a:pPr>
                <a:spcBef>
                  <a:spcPct val="0"/>
                </a:spcBef>
              </a:pPr>
              <a:t>14</a:t>
            </a:fld>
            <a:endParaRPr lang="en-GB" alt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latin typeface="Arial" charset="0"/>
                <a:ea typeface="ＭＳ Ｐゴシック" pitchFamily="34" charset="-128"/>
              </a:rPr>
              <a:t>CCGs, the NHS Commissioning Board and the LA to have due regard to the Strategy when carrying out their respective functions</a:t>
            </a:r>
            <a:endParaRPr lang="en-US" altLang="en-US" smtClean="0">
              <a:latin typeface="Arial" charset="0"/>
              <a:ea typeface="ＭＳ Ｐゴシック" pitchFamily="34" charset="-128"/>
            </a:endParaRPr>
          </a:p>
          <a:p>
            <a:r>
              <a:rPr lang="en-US" altLang="en-US" b="1" smtClean="0">
                <a:latin typeface="Arial" charset="0"/>
                <a:ea typeface="ＭＳ Ｐゴシック" pitchFamily="34" charset="-128"/>
              </a:rPr>
              <a:t>To ‘jointly agree what the greatest issues are for the local community based on evidence in the Joint Strategic Needs Assessment (JSNA), what can be done to address them, and what outcomes are intended to be achieved'</a:t>
            </a:r>
            <a:endParaRPr lang="en-US" altLang="en-US" smtClean="0">
              <a:latin typeface="Arial" charset="0"/>
              <a:ea typeface="ＭＳ Ｐゴシック" pitchFamily="34" charset="-128"/>
            </a:endParaRPr>
          </a:p>
          <a:p>
            <a:pPr eaLnBrk="1" hangingPunct="1"/>
            <a:endParaRPr lang="en-GB" altLang="en-US" smtClean="0">
              <a:latin typeface="Arial" charset="0"/>
              <a:ea typeface="ＭＳ Ｐゴシック" pitchFamily="34" charset="-128"/>
            </a:endParaRPr>
          </a:p>
        </p:txBody>
      </p:sp>
    </p:spTree>
    <p:extLst>
      <p:ext uri="{BB962C8B-B14F-4D97-AF65-F5344CB8AC3E}">
        <p14:creationId xmlns:p14="http://schemas.microsoft.com/office/powerpoint/2010/main" val="1989124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strategic documents include the LA –Herefordshire Council Corporate Plan, the CCG Five Year Plan, the NHS England Five year Forward-Simon Stevens</a:t>
            </a:r>
            <a:endParaRPr lang="en-US" dirty="0"/>
          </a:p>
        </p:txBody>
      </p:sp>
      <p:sp>
        <p:nvSpPr>
          <p:cNvPr id="4" name="Slide Number Placeholder 3"/>
          <p:cNvSpPr>
            <a:spLocks noGrp="1"/>
          </p:cNvSpPr>
          <p:nvPr>
            <p:ph type="sldNum" sz="quarter" idx="10"/>
          </p:nvPr>
        </p:nvSpPr>
        <p:spPr/>
        <p:txBody>
          <a:bodyPr/>
          <a:lstStyle/>
          <a:p>
            <a:pPr>
              <a:defRPr/>
            </a:pPr>
            <a:fld id="{F308D782-AB93-4563-AEB9-CA87E597DEDC}" type="slidenum">
              <a:rPr lang="en-GB" altLang="en-US" smtClean="0"/>
              <a:pPr>
                <a:defRPr/>
              </a:pPr>
              <a:t>15</a:t>
            </a:fld>
            <a:endParaRPr lang="en-GB" altLang="en-US" dirty="0"/>
          </a:p>
        </p:txBody>
      </p:sp>
    </p:spTree>
    <p:extLst>
      <p:ext uri="{BB962C8B-B14F-4D97-AF65-F5344CB8AC3E}">
        <p14:creationId xmlns:p14="http://schemas.microsoft.com/office/powerpoint/2010/main" val="70723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charset="0"/>
                <a:ea typeface="ＭＳ Ｐゴシック" pitchFamily="34" charset="-128"/>
              </a:rPr>
              <a:t>Active travel team</a:t>
            </a:r>
            <a:endParaRPr lang="en-US" altLang="en-US" dirty="0" smtClean="0">
              <a:latin typeface="Arial" charset="0"/>
              <a:ea typeface="ＭＳ Ｐゴシック" pitchFamily="34" charset="-128"/>
            </a:endParaRPr>
          </a:p>
          <a:p>
            <a:r>
              <a:rPr lang="en-US" altLang="en-US" b="1" dirty="0" smtClean="0">
                <a:latin typeface="Arial" charset="0"/>
                <a:ea typeface="ＭＳ Ｐゴシック" pitchFamily="34" charset="-128"/>
              </a:rPr>
              <a:t>Each local business has to have a sustainable travel plan</a:t>
            </a:r>
          </a:p>
          <a:p>
            <a:r>
              <a:rPr lang="en-GB" altLang="en-US" b="1" dirty="0" smtClean="0">
                <a:latin typeface="Arial" charset="0"/>
                <a:ea typeface="ＭＳ Ｐゴシック" pitchFamily="34" charset="-128"/>
              </a:rPr>
              <a:t>Having a job and a decent wage is crucial to health – Richard Wilkinson’s Spirit Level</a:t>
            </a:r>
          </a:p>
          <a:p>
            <a:r>
              <a:rPr lang="en-GB" altLang="en-US" dirty="0" smtClean="0">
                <a:latin typeface="Arial" charset="0"/>
                <a:ea typeface="ＭＳ Ｐゴシック" pitchFamily="34" charset="-128"/>
              </a:rPr>
              <a:t>Emphasise prevention is on a universal basis and is different from targeted intervention. </a:t>
            </a:r>
            <a:r>
              <a:rPr lang="en-GB" altLang="en-US" dirty="0" err="1" smtClean="0">
                <a:latin typeface="Arial" charset="0"/>
                <a:ea typeface="ＭＳ Ｐゴシック" pitchFamily="34" charset="-128"/>
              </a:rPr>
              <a:t>Targetted</a:t>
            </a:r>
            <a:r>
              <a:rPr lang="en-GB" altLang="en-US" dirty="0" smtClean="0">
                <a:latin typeface="Arial" charset="0"/>
                <a:ea typeface="ＭＳ Ｐゴシック" pitchFamily="34" charset="-128"/>
              </a:rPr>
              <a:t> all our resources to those in greatest need will not have the long term impact on reducing inequalities – Michael Marmot’s principles </a:t>
            </a:r>
            <a:endParaRPr lang="en-US" altLang="en-US" dirty="0" smtClean="0">
              <a:latin typeface="Arial" charset="0"/>
              <a:ea typeface="ＭＳ Ｐゴシック" pitchFamily="34" charset="-128"/>
            </a:endParaRPr>
          </a:p>
          <a:p>
            <a:endParaRPr lang="en-US" altLang="en-US" dirty="0" smtClean="0">
              <a:latin typeface="Arial" charset="0"/>
              <a:ea typeface="ＭＳ Ｐゴシック" pitchFamily="34" charset="-128"/>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950" indent="-285750" eaLnBrk="0" hangingPunct="0">
              <a:spcBef>
                <a:spcPct val="30000"/>
              </a:spcBef>
              <a:defRPr sz="1200">
                <a:solidFill>
                  <a:schemeClr val="tx1"/>
                </a:solidFill>
                <a:latin typeface="Arial" charset="0"/>
                <a:ea typeface="ＭＳ Ｐゴシック" pitchFamily="34" charset="-128"/>
              </a:defRPr>
            </a:lvl2pPr>
            <a:lvl3pPr marL="1143000" indent="-228600" eaLnBrk="0" hangingPunct="0">
              <a:spcBef>
                <a:spcPct val="30000"/>
              </a:spcBef>
              <a:defRPr sz="1200">
                <a:solidFill>
                  <a:schemeClr val="tx1"/>
                </a:solidFill>
                <a:latin typeface="Arial" charset="0"/>
                <a:ea typeface="ＭＳ Ｐゴシック" pitchFamily="34" charset="-128"/>
              </a:defRPr>
            </a:lvl3pPr>
            <a:lvl4pPr marL="1600200" indent="-228600" eaLnBrk="0" hangingPunct="0">
              <a:spcBef>
                <a:spcPct val="30000"/>
              </a:spcBef>
              <a:defRPr sz="1200">
                <a:solidFill>
                  <a:schemeClr val="tx1"/>
                </a:solidFill>
                <a:latin typeface="Arial" charset="0"/>
                <a:ea typeface="ＭＳ Ｐゴシック" pitchFamily="34" charset="-128"/>
              </a:defRPr>
            </a:lvl4pPr>
            <a:lvl5pPr marL="2057400" indent="-228600" eaLnBrk="0" hangingPunct="0">
              <a:spcBef>
                <a:spcPct val="30000"/>
              </a:spcBef>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647C0B92-C091-48B3-A93D-A2C19322C416}" type="slidenum">
              <a:rPr lang="en-GB" altLang="en-US" smtClean="0"/>
              <a:pPr>
                <a:spcBef>
                  <a:spcPct val="0"/>
                </a:spcBef>
              </a:pPr>
              <a:t>16</a:t>
            </a:fld>
            <a:endParaRPr lang="en-GB" altLang="en-US" smtClean="0"/>
          </a:p>
        </p:txBody>
      </p:sp>
    </p:spTree>
    <p:extLst>
      <p:ext uri="{BB962C8B-B14F-4D97-AF65-F5344CB8AC3E}">
        <p14:creationId xmlns:p14="http://schemas.microsoft.com/office/powerpoint/2010/main" val="2078721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4E69B6D-CA1A-4C17-A30A-1956C5E0B175}" type="datetimeFigureOut">
              <a:rPr lang="en-GB"/>
              <a:pPr>
                <a:defRPr/>
              </a:pPr>
              <a:t>20/02/2017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F8F746-9752-45AD-898F-3D4B136E85FE}" type="slidenum">
              <a:rPr lang="en-GB"/>
              <a:pPr>
                <a:defRPr/>
              </a:pPr>
              <a:t>‹#›</a:t>
            </a:fld>
            <a:endParaRPr lang="en-GB"/>
          </a:p>
        </p:txBody>
      </p:sp>
    </p:spTree>
    <p:extLst>
      <p:ext uri="{BB962C8B-B14F-4D97-AF65-F5344CB8AC3E}">
        <p14:creationId xmlns:p14="http://schemas.microsoft.com/office/powerpoint/2010/main" val="223256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122E98-25DE-4B96-9F47-8E6FDC353FBF}" type="slidenum">
              <a:rPr lang="en-GB" altLang="en-US"/>
              <a:pPr>
                <a:defRPr/>
              </a:pPr>
              <a:t>‹#›</a:t>
            </a:fld>
            <a:endParaRPr lang="en-GB" altLang="en-US"/>
          </a:p>
        </p:txBody>
      </p:sp>
    </p:spTree>
    <p:extLst>
      <p:ext uri="{BB962C8B-B14F-4D97-AF65-F5344CB8AC3E}">
        <p14:creationId xmlns:p14="http://schemas.microsoft.com/office/powerpoint/2010/main" val="1847158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132AB3E-601E-4649-81A3-D823C5DCF758}" type="datetimeFigureOut">
              <a:rPr lang="en-GB"/>
              <a:pPr>
                <a:defRPr/>
              </a:pPr>
              <a:t>20/02/2017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FCEF915-0C33-4030-8B8A-5A5F962A7A5E}" type="slidenum">
              <a:rPr lang="en-GB"/>
              <a:pPr>
                <a:defRPr/>
              </a:pPr>
              <a:t>‹#›</a:t>
            </a:fld>
            <a:endParaRPr lang="en-GB"/>
          </a:p>
        </p:txBody>
      </p:sp>
      <p:pic>
        <p:nvPicPr>
          <p:cNvPr id="1026" name="Picture 5" descr="POWERPOINT-background-quark_Layout-1-2.jpg"/>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acebook.com/#!/pages/Herefordshire-Childrens-Wellbeing-Network/529977913758423?fref=ts" TargetMode="Externa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watson\AppData\Local\Microsoft\Windows\Temporary Internet Files\Content.IE5\YJY59U4I\Children-Reading-13034189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1065"/>
            <a:ext cx="9056312" cy="20460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OWERPOINT-background-quark_Layout-1-2.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409575" y="548680"/>
            <a:ext cx="8123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r>
              <a:rPr lang="en-GB" sz="3600" b="1" dirty="0"/>
              <a:t>Children’s Wellbeing Network </a:t>
            </a:r>
            <a:r>
              <a:rPr lang="en-GB" sz="3600" b="1" dirty="0" smtClean="0"/>
              <a:t>Event</a:t>
            </a:r>
          </a:p>
          <a:p>
            <a:pPr algn="ctr"/>
            <a:r>
              <a:rPr lang="en-GB" sz="2800" dirty="0" smtClean="0"/>
              <a:t>28 January, 2015</a:t>
            </a:r>
          </a:p>
        </p:txBody>
      </p:sp>
      <p:sp>
        <p:nvSpPr>
          <p:cNvPr id="2" name="Rectangle 1"/>
          <p:cNvSpPr/>
          <p:nvPr/>
        </p:nvSpPr>
        <p:spPr>
          <a:xfrm>
            <a:off x="323528" y="4293096"/>
            <a:ext cx="8496944" cy="1200329"/>
          </a:xfrm>
          <a:prstGeom prst="rect">
            <a:avLst/>
          </a:prstGeom>
        </p:spPr>
        <p:txBody>
          <a:bodyPr wrap="square">
            <a:spAutoFit/>
          </a:bodyPr>
          <a:lstStyle/>
          <a:p>
            <a:pPr algn="ctr"/>
            <a:r>
              <a:rPr lang="en-GB" sz="3600" b="1" i="1" dirty="0" smtClean="0"/>
              <a:t>Shaping local priorities and</a:t>
            </a:r>
            <a:endParaRPr lang="en-GB" sz="3600" dirty="0" smtClean="0"/>
          </a:p>
          <a:p>
            <a:pPr algn="ctr"/>
            <a:r>
              <a:rPr lang="en-GB" sz="3600" b="1" i="1" dirty="0" smtClean="0"/>
              <a:t>supporting a responsive market</a:t>
            </a:r>
            <a:endParaRPr lang="en-GB"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OWERPOINT-background-quark_Layout-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395536" y="1340768"/>
            <a:ext cx="8352928"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457200" indent="-457200">
              <a:spcAft>
                <a:spcPts val="1800"/>
              </a:spcAft>
              <a:buFont typeface="Wingdings" panose="05000000000000000000" pitchFamily="2" charset="2"/>
              <a:buChar char="§"/>
              <a:defRPr/>
            </a:pPr>
            <a:r>
              <a:rPr lang="en-GB" sz="2400" kern="0" dirty="0">
                <a:ea typeface="ＭＳ Ｐゴシック" pitchFamily="34" charset="-128"/>
              </a:rPr>
              <a:t>Health &amp; wellbeing strategy</a:t>
            </a:r>
          </a:p>
          <a:p>
            <a:pPr marL="457200" indent="-457200">
              <a:spcAft>
                <a:spcPts val="1800"/>
              </a:spcAft>
              <a:buFont typeface="Wingdings" panose="05000000000000000000" pitchFamily="2" charset="2"/>
              <a:buChar char="§"/>
              <a:defRPr/>
            </a:pPr>
            <a:r>
              <a:rPr lang="en-GB" sz="2400" kern="0" dirty="0" smtClean="0">
                <a:ea typeface="ＭＳ Ｐゴシック" pitchFamily="34" charset="-128"/>
              </a:rPr>
              <a:t>Children &amp; Young People’s Plan</a:t>
            </a:r>
          </a:p>
          <a:p>
            <a:pPr marL="457200" indent="-457200">
              <a:spcAft>
                <a:spcPts val="1800"/>
              </a:spcAft>
              <a:buFont typeface="Wingdings" panose="05000000000000000000" pitchFamily="2" charset="2"/>
              <a:buChar char="§"/>
              <a:defRPr/>
            </a:pPr>
            <a:r>
              <a:rPr lang="en-GB" sz="2400" kern="0" dirty="0">
                <a:ea typeface="ＭＳ Ｐゴシック" pitchFamily="34" charset="-128"/>
              </a:rPr>
              <a:t>Director of public health annual report</a:t>
            </a:r>
          </a:p>
          <a:p>
            <a:pPr marL="457200" indent="-457200">
              <a:spcAft>
                <a:spcPts val="1800"/>
              </a:spcAft>
              <a:buFont typeface="Wingdings" panose="05000000000000000000" pitchFamily="2" charset="2"/>
              <a:buChar char="§"/>
              <a:defRPr/>
            </a:pPr>
            <a:r>
              <a:rPr lang="en-GB" sz="2400" kern="0" dirty="0" smtClean="0">
                <a:ea typeface="ＭＳ Ｐゴシック" pitchFamily="34" charset="-128"/>
              </a:rPr>
              <a:t>Early years strategy &amp; review of children centre services</a:t>
            </a:r>
          </a:p>
          <a:p>
            <a:pPr marL="457200" indent="-457200">
              <a:spcAft>
                <a:spcPts val="1800"/>
              </a:spcAft>
              <a:buFont typeface="Wingdings" panose="05000000000000000000" pitchFamily="2" charset="2"/>
              <a:buChar char="§"/>
              <a:defRPr/>
            </a:pPr>
            <a:r>
              <a:rPr lang="en-GB" sz="2400" kern="0" dirty="0" smtClean="0">
                <a:ea typeface="ＭＳ Ｐゴシック" pitchFamily="34" charset="-128"/>
              </a:rPr>
              <a:t>Children with disabilities transformation programme</a:t>
            </a:r>
          </a:p>
          <a:p>
            <a:pPr marL="457200" indent="-457200">
              <a:spcAft>
                <a:spcPts val="1200"/>
              </a:spcAft>
              <a:buFont typeface="Wingdings" panose="05000000000000000000" pitchFamily="2" charset="2"/>
              <a:buChar char="§"/>
              <a:defRPr/>
            </a:pPr>
            <a:endParaRPr lang="en-GB" sz="2400" kern="0" dirty="0" smtClean="0">
              <a:ea typeface="ＭＳ Ｐゴシック" pitchFamily="34" charset="-128"/>
            </a:endParaRPr>
          </a:p>
          <a:p>
            <a:pPr>
              <a:defRPr/>
            </a:pPr>
            <a:endParaRPr lang="en-GB" sz="2400" kern="0" dirty="0">
              <a:ea typeface="ＭＳ Ｐゴシック" pitchFamily="34" charset="-128"/>
            </a:endParaRPr>
          </a:p>
        </p:txBody>
      </p:sp>
      <p:sp>
        <p:nvSpPr>
          <p:cNvPr id="2" name="TextBox 1"/>
          <p:cNvSpPr txBox="1"/>
          <p:nvPr/>
        </p:nvSpPr>
        <p:spPr>
          <a:xfrm>
            <a:off x="395536" y="476672"/>
            <a:ext cx="8352928" cy="584775"/>
          </a:xfrm>
          <a:prstGeom prst="rect">
            <a:avLst/>
          </a:prstGeom>
          <a:noFill/>
        </p:spPr>
        <p:txBody>
          <a:bodyPr wrap="square" rtlCol="0">
            <a:spAutoFit/>
          </a:bodyPr>
          <a:lstStyle/>
          <a:p>
            <a:pPr algn="ctr"/>
            <a:r>
              <a:rPr lang="en-GB" sz="3200" b="1" dirty="0" smtClean="0"/>
              <a:t>Looking ahead to 2015</a:t>
            </a:r>
            <a:endParaRPr lang="en-GB" sz="3200" b="1" dirty="0"/>
          </a:p>
        </p:txBody>
      </p:sp>
    </p:spTree>
    <p:extLst>
      <p:ext uri="{BB962C8B-B14F-4D97-AF65-F5344CB8AC3E}">
        <p14:creationId xmlns:p14="http://schemas.microsoft.com/office/powerpoint/2010/main" val="16052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4176464" cy="5786199"/>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a:solidFill>
                  <a:srgbClr val="000000"/>
                </a:solidFill>
                <a:latin typeface="Arial" pitchFamily="34" charset="0"/>
                <a:cs typeface="Arial" pitchFamily="34" charset="0"/>
                <a:sym typeface="Arial" pitchFamily="34" charset="0"/>
              </a:rPr>
              <a:t>Shaping Herefordshire’s Health &amp; Wellbeing Strategy </a:t>
            </a:r>
            <a:endParaRPr lang="en-GB" altLang="en-US" sz="3200" b="1" kern="0" dirty="0" smtClean="0">
              <a:solidFill>
                <a:srgbClr val="000000"/>
              </a:solidFill>
              <a:latin typeface="Arial" pitchFamily="34" charset="0"/>
              <a:cs typeface="Arial" pitchFamily="34" charset="0"/>
              <a:sym typeface="Arial" pitchFamily="34" charset="0"/>
            </a:endParaRPr>
          </a:p>
          <a:p>
            <a:pPr algn="ctr">
              <a:defRPr/>
            </a:pP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a:solidFill>
                  <a:srgbClr val="000000"/>
                </a:solidFill>
                <a:latin typeface="Arial" pitchFamily="34" charset="0"/>
                <a:cs typeface="Arial" pitchFamily="34" charset="0"/>
                <a:sym typeface="Arial" pitchFamily="34" charset="0"/>
              </a:rPr>
              <a:t>Jo </a:t>
            </a:r>
            <a:r>
              <a:rPr lang="en-GB" altLang="en-US" sz="3200" kern="0" dirty="0" smtClean="0">
                <a:solidFill>
                  <a:srgbClr val="000000"/>
                </a:solidFill>
                <a:latin typeface="Arial" pitchFamily="34" charset="0"/>
                <a:cs typeface="Arial" pitchFamily="34" charset="0"/>
                <a:sym typeface="Arial" pitchFamily="34" charset="0"/>
              </a:rPr>
              <a:t>Robins</a:t>
            </a:r>
          </a:p>
          <a:p>
            <a:pPr algn="ctr">
              <a:defRPr/>
            </a:pPr>
            <a:endParaRPr lang="en-GB" altLang="en-US" sz="3200" kern="0" dirty="0" smtClean="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 Consultant</a:t>
            </a:r>
          </a:p>
          <a:p>
            <a:pPr algn="ctr">
              <a:defRPr/>
            </a:pPr>
            <a:r>
              <a:rPr lang="en-GB" altLang="en-US" sz="3200" kern="0" dirty="0" smtClean="0">
                <a:solidFill>
                  <a:srgbClr val="000000"/>
                </a:solidFill>
                <a:latin typeface="Arial" pitchFamily="34" charset="0"/>
                <a:cs typeface="Arial" pitchFamily="34" charset="0"/>
                <a:sym typeface="Arial" pitchFamily="34" charset="0"/>
              </a:rPr>
              <a:t>in </a:t>
            </a:r>
            <a:r>
              <a:rPr lang="en-GB" altLang="en-US" sz="3200" kern="0" dirty="0">
                <a:solidFill>
                  <a:srgbClr val="000000"/>
                </a:solidFill>
                <a:latin typeface="Arial" pitchFamily="34" charset="0"/>
                <a:cs typeface="Arial" pitchFamily="34" charset="0"/>
                <a:sym typeface="Arial" pitchFamily="34" charset="0"/>
              </a:rPr>
              <a:t>Public Health</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332656"/>
            <a:ext cx="3665836" cy="5519700"/>
          </a:xfrm>
          <a:prstGeom prst="rect">
            <a:avLst/>
          </a:prstGeom>
        </p:spPr>
      </p:pic>
      <p:pic>
        <p:nvPicPr>
          <p:cNvPr id="7" name="Picture 6" descr="POWERPOINT-background-quark_Layout-1-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32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368300" y="381000"/>
            <a:ext cx="8439150" cy="959768"/>
          </a:xfrm>
        </p:spPr>
        <p:txBody>
          <a:bodyPr/>
          <a:lstStyle/>
          <a:p>
            <a:pPr algn="l" eaLnBrk="1" hangingPunct="1"/>
            <a:r>
              <a:rPr lang="en-US" altLang="en-US" sz="3600" b="1" dirty="0" smtClean="0">
                <a:latin typeface="Arial" panose="020B0604020202020204" pitchFamily="34" charset="0"/>
                <a:cs typeface="Arial" panose="020B0604020202020204" pitchFamily="34" charset="0"/>
              </a:rPr>
              <a:t>Purpose of Presentation </a:t>
            </a:r>
          </a:p>
        </p:txBody>
      </p:sp>
      <p:sp>
        <p:nvSpPr>
          <p:cNvPr id="3076" name="Rectangle 3"/>
          <p:cNvSpPr>
            <a:spLocks noGrp="1" noChangeArrowheads="1"/>
          </p:cNvSpPr>
          <p:nvPr>
            <p:ph type="body" idx="1"/>
          </p:nvPr>
        </p:nvSpPr>
        <p:spPr>
          <a:xfrm>
            <a:off x="461070" y="1340768"/>
            <a:ext cx="8221860" cy="3733800"/>
          </a:xfrm>
        </p:spPr>
        <p:txBody>
          <a:bodyPr/>
          <a:lstStyle/>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To update the Children &amp; Young People Stakeholder network on progress with the Health &amp; Wellbeing Strategy </a:t>
            </a:r>
          </a:p>
          <a:p>
            <a:pPr eaLnBrk="1" hangingPunct="1">
              <a:buFont typeface="Wingdings" panose="05000000000000000000" pitchFamily="2" charset="2"/>
              <a:buChar char="§"/>
            </a:pPr>
            <a:endParaRPr lang="en-US" altLang="en-US"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To sense check the priorities</a:t>
            </a:r>
          </a:p>
          <a:p>
            <a:pPr eaLnBrk="1" hangingPunct="1">
              <a:buFont typeface="Wingdings" panose="05000000000000000000" pitchFamily="2" charset="2"/>
              <a:buChar char="§"/>
            </a:pPr>
            <a:endParaRPr lang="en-US" altLang="en-US"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dirty="0" smtClean="0">
                <a:latin typeface="Arial" panose="020B0604020202020204" pitchFamily="34" charset="0"/>
                <a:cs typeface="Arial" panose="020B0604020202020204" pitchFamily="34" charset="0"/>
              </a:rPr>
              <a:t>To engage members in the consultation on the strategy</a:t>
            </a:r>
          </a:p>
          <a:p>
            <a:pPr eaLnBrk="1" hangingPunct="1">
              <a:buFont typeface="Wingdings" panose="05000000000000000000" pitchFamily="2" charset="2"/>
              <a:buChar char="§"/>
            </a:pPr>
            <a:endParaRPr lang="en-GB"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636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OWERPOINT-background-quark_Layout-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a:xfrm>
            <a:off x="369888" y="381001"/>
            <a:ext cx="8305800" cy="887760"/>
          </a:xfrm>
        </p:spPr>
        <p:txBody>
          <a:bodyPr/>
          <a:lstStyle/>
          <a:p>
            <a:pPr algn="l" eaLnBrk="1" hangingPunct="1"/>
            <a:r>
              <a:rPr lang="en-US" altLang="en-US" sz="3600" b="1" dirty="0" smtClean="0">
                <a:latin typeface="Arial" panose="020B0604020202020204" pitchFamily="34" charset="0"/>
                <a:cs typeface="Arial" panose="020B0604020202020204" pitchFamily="34" charset="0"/>
              </a:rPr>
              <a:t>Background and Context </a:t>
            </a:r>
          </a:p>
        </p:txBody>
      </p:sp>
      <p:sp>
        <p:nvSpPr>
          <p:cNvPr id="2" name="Rectangle 3"/>
          <p:cNvSpPr>
            <a:spLocks noGrp="1" noChangeArrowheads="1"/>
          </p:cNvSpPr>
          <p:nvPr>
            <p:ph type="body" idx="1"/>
          </p:nvPr>
        </p:nvSpPr>
        <p:spPr>
          <a:xfrm>
            <a:off x="381000" y="1124744"/>
            <a:ext cx="8439150" cy="4824536"/>
          </a:xfrm>
        </p:spPr>
        <p:txBody>
          <a:bodyPr/>
          <a:lstStyle/>
          <a:p>
            <a:pPr marL="0" indent="0" eaLnBrk="1" hangingPunct="1">
              <a:buFontTx/>
              <a:buNone/>
              <a:defRPr/>
            </a:pPr>
            <a:r>
              <a:rPr lang="en-GB" sz="1700" dirty="0">
                <a:latin typeface="Arial" panose="020B0604020202020204" pitchFamily="34" charset="0"/>
                <a:cs typeface="Arial" panose="020B0604020202020204" pitchFamily="34" charset="0"/>
              </a:rPr>
              <a:t>Understanding Herefordshire – a key document is in place which identifies population </a:t>
            </a:r>
            <a:r>
              <a:rPr lang="en-GB" sz="1700" dirty="0" smtClean="0">
                <a:latin typeface="Arial" panose="020B0604020202020204" pitchFamily="34" charset="0"/>
                <a:cs typeface="Arial" panose="020B0604020202020204" pitchFamily="34" charset="0"/>
              </a:rPr>
              <a:t>need</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population grew by 6% during 2001-2013 </a:t>
            </a:r>
          </a:p>
          <a:p>
            <a:pPr marL="179388" indent="-179388" eaLnBrk="1" hangingPunct="1">
              <a:spcBef>
                <a:spcPts val="600"/>
              </a:spcBef>
              <a:buFont typeface="Wingdings" panose="05000000000000000000" pitchFamily="2" charset="2"/>
              <a:buChar char="§"/>
              <a:defRPr/>
            </a:pPr>
            <a:r>
              <a:rPr lang="en-GB" sz="1600" dirty="0">
                <a:solidFill>
                  <a:srgbClr val="FF0000"/>
                </a:solidFill>
                <a:latin typeface="Arial" panose="020B0604020202020204" pitchFamily="34" charset="0"/>
                <a:cs typeface="Arial" panose="020B0604020202020204" pitchFamily="34" charset="0"/>
              </a:rPr>
              <a:t>22% of Herefordshire residents are aged 65+ (compared to 17% nationally)</a:t>
            </a:r>
          </a:p>
          <a:p>
            <a:pPr marL="179388" indent="-179388" eaLnBrk="1" hangingPunct="1">
              <a:spcBef>
                <a:spcPts val="600"/>
              </a:spcBef>
              <a:buFont typeface="Wingdings" panose="05000000000000000000" pitchFamily="2" charset="2"/>
              <a:buChar char="§"/>
              <a:defRPr/>
            </a:pPr>
            <a:r>
              <a:rPr lang="en-GB" sz="1600" dirty="0">
                <a:latin typeface="Arial" panose="020B0604020202020204" pitchFamily="34" charset="0"/>
                <a:cs typeface="Arial" panose="020B0604020202020204" pitchFamily="34" charset="0"/>
              </a:rPr>
              <a:t>The growth will continue and especially amongst the over 65 year olds (</a:t>
            </a:r>
            <a:r>
              <a:rPr lang="en-GB" sz="1600" dirty="0">
                <a:solidFill>
                  <a:srgbClr val="FF0000"/>
                </a:solidFill>
                <a:latin typeface="Arial" panose="020B0604020202020204" pitchFamily="34" charset="0"/>
                <a:cs typeface="Arial" panose="020B0604020202020204" pitchFamily="34" charset="0"/>
              </a:rPr>
              <a:t>60% more people over 65 years in 2031) and double the number of 85 year olds</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The number of people living </a:t>
            </a:r>
            <a:r>
              <a:rPr lang="en-GB" sz="1600" dirty="0">
                <a:latin typeface="Arial" panose="020B0604020202020204" pitchFamily="34" charset="0"/>
                <a:cs typeface="Arial" panose="020B0604020202020204" pitchFamily="34" charset="0"/>
              </a:rPr>
              <a:t>with single or multiple long term conditions </a:t>
            </a:r>
            <a:r>
              <a:rPr lang="en-GB" sz="1600" dirty="0" smtClean="0">
                <a:latin typeface="Arial" panose="020B0604020202020204" pitchFamily="34" charset="0"/>
                <a:cs typeface="Arial" panose="020B0604020202020204" pitchFamily="34" charset="0"/>
              </a:rPr>
              <a:t>is growing</a:t>
            </a:r>
            <a:endParaRPr lang="en-GB" sz="1600" dirty="0">
              <a:latin typeface="Arial" panose="020B0604020202020204" pitchFamily="34" charset="0"/>
              <a:cs typeface="Arial" panose="020B0604020202020204" pitchFamily="34" charset="0"/>
            </a:endParaRP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Life </a:t>
            </a:r>
            <a:r>
              <a:rPr lang="en-GB" sz="1600" dirty="0">
                <a:latin typeface="Arial" panose="020B0604020202020204" pitchFamily="34" charset="0"/>
                <a:cs typeface="Arial" panose="020B0604020202020204" pitchFamily="34" charset="0"/>
              </a:rPr>
              <a:t>expectancy of our population is generally good but </a:t>
            </a:r>
            <a:r>
              <a:rPr lang="en-GB" sz="1600" dirty="0" smtClean="0">
                <a:latin typeface="Arial" panose="020B0604020202020204" pitchFamily="34" charset="0"/>
                <a:cs typeface="Arial" panose="020B0604020202020204" pitchFamily="34" charset="0"/>
              </a:rPr>
              <a:t>lower </a:t>
            </a:r>
            <a:r>
              <a:rPr lang="en-GB" sz="1600" dirty="0">
                <a:latin typeface="Arial" panose="020B0604020202020204" pitchFamily="34" charset="0"/>
                <a:cs typeface="Arial" panose="020B0604020202020204" pitchFamily="34" charset="0"/>
              </a:rPr>
              <a:t>in less affluent areas</a:t>
            </a:r>
          </a:p>
          <a:p>
            <a:pPr marL="179388" indent="-179388" eaLnBrk="1" hangingPunct="1">
              <a:spcBef>
                <a:spcPts val="600"/>
              </a:spcBef>
              <a:buFont typeface="Wingdings" panose="05000000000000000000" pitchFamily="2" charset="2"/>
              <a:buChar char="§"/>
              <a:defRPr/>
            </a:pPr>
            <a:r>
              <a:rPr lang="en-GB" sz="1600" dirty="0">
                <a:latin typeface="Arial" panose="020B0604020202020204" pitchFamily="34" charset="0"/>
                <a:cs typeface="Arial" panose="020B0604020202020204" pitchFamily="34" charset="0"/>
              </a:rPr>
              <a:t>People in less affluent areas </a:t>
            </a:r>
            <a:r>
              <a:rPr lang="en-GB" sz="1600" dirty="0" smtClean="0">
                <a:latin typeface="Arial" panose="020B0604020202020204" pitchFamily="34" charset="0"/>
                <a:cs typeface="Arial" panose="020B0604020202020204" pitchFamily="34" charset="0"/>
              </a:rPr>
              <a:t>spend </a:t>
            </a:r>
            <a:r>
              <a:rPr lang="en-GB" sz="1600" dirty="0">
                <a:latin typeface="Arial" panose="020B0604020202020204" pitchFamily="34" charset="0"/>
                <a:cs typeface="Arial" panose="020B0604020202020204" pitchFamily="34" charset="0"/>
              </a:rPr>
              <a:t>a greater part of their life living with a </a:t>
            </a:r>
            <a:r>
              <a:rPr lang="en-GB" sz="1600" dirty="0" smtClean="0">
                <a:latin typeface="Arial" panose="020B0604020202020204" pitchFamily="34" charset="0"/>
                <a:cs typeface="Arial" panose="020B0604020202020204" pitchFamily="34" charset="0"/>
              </a:rPr>
              <a:t>disability  </a:t>
            </a:r>
            <a:endParaRPr lang="en-GB" sz="1600" dirty="0">
              <a:latin typeface="Arial" panose="020B0604020202020204" pitchFamily="34" charset="0"/>
              <a:cs typeface="Arial" panose="020B0604020202020204" pitchFamily="34" charset="0"/>
            </a:endParaRP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High rates of alcohol related admissions among young people</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The highest % of C&amp;YP living in poverty in 2011 have remained static in the same two areas since 2006</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Rates of breastfeeding, immunisations at 2 &amp; 5 years are lower  than the national average</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There are high rates of tooth decay</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Unintentional &amp; deliberate hospital admissions injuries in children 0-14</a:t>
            </a:r>
          </a:p>
          <a:p>
            <a:pPr marL="179388" indent="-179388" eaLnBrk="1" hangingPunct="1">
              <a:spcBef>
                <a:spcPts val="600"/>
              </a:spcBef>
              <a:buFont typeface="Wingdings" panose="05000000000000000000" pitchFamily="2" charset="2"/>
              <a:buChar char="§"/>
              <a:defRPr/>
            </a:pPr>
            <a:r>
              <a:rPr lang="en-GB" sz="1600" dirty="0" smtClean="0">
                <a:latin typeface="Arial" panose="020B0604020202020204" pitchFamily="34" charset="0"/>
                <a:cs typeface="Arial" panose="020B0604020202020204" pitchFamily="34" charset="0"/>
              </a:rPr>
              <a:t>Sparsely populated and large geographical county</a:t>
            </a:r>
          </a:p>
          <a:p>
            <a:pPr eaLnBrk="1" hangingPunct="1">
              <a:defRPr/>
            </a:pPr>
            <a:endParaRPr lang="en-GB" sz="1550" b="1" dirty="0" smtClean="0">
              <a:latin typeface="Arial" panose="020B0604020202020204" pitchFamily="34" charset="0"/>
              <a:cs typeface="Arial" panose="020B0604020202020204" pitchFamily="34" charset="0"/>
            </a:endParaRPr>
          </a:p>
          <a:p>
            <a:pPr eaLnBrk="1" hangingPunct="1">
              <a:defRPr/>
            </a:pPr>
            <a:endParaRPr lang="en-GB" sz="1550" dirty="0">
              <a:latin typeface="Arial" panose="020B0604020202020204" pitchFamily="34" charset="0"/>
              <a:cs typeface="Arial" panose="020B0604020202020204" pitchFamily="34" charset="0"/>
            </a:endParaRPr>
          </a:p>
          <a:p>
            <a:pPr eaLnBrk="1" hangingPunct="1">
              <a:defRPr/>
            </a:pPr>
            <a:endParaRPr lang="en-GB" alt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OWERPOINT-background-quark_Layout-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a:xfrm>
            <a:off x="381000" y="381000"/>
            <a:ext cx="8458200" cy="1319808"/>
          </a:xfrm>
        </p:spPr>
        <p:txBody>
          <a:bodyPr/>
          <a:lstStyle/>
          <a:p>
            <a:pPr algn="l" eaLnBrk="1" hangingPunct="1"/>
            <a:r>
              <a:rPr lang="en-US" altLang="en-US" sz="3600" b="1" dirty="0" smtClean="0"/>
              <a:t>Making the Case for the Health &amp; Wellbeing Strategy</a:t>
            </a:r>
          </a:p>
        </p:txBody>
      </p:sp>
      <p:sp>
        <p:nvSpPr>
          <p:cNvPr id="5124" name="Rectangle 3"/>
          <p:cNvSpPr>
            <a:spLocks noGrp="1" noChangeArrowheads="1"/>
          </p:cNvSpPr>
          <p:nvPr>
            <p:ph type="body" idx="1"/>
          </p:nvPr>
        </p:nvSpPr>
        <p:spPr>
          <a:xfrm>
            <a:off x="342900" y="1628800"/>
            <a:ext cx="8458200" cy="3733800"/>
          </a:xfrm>
        </p:spPr>
        <p:txBody>
          <a:bodyPr/>
          <a:lstStyle/>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The Health &amp; Wellbeing Board  has a duty to have a strategy in place</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Can any one </a:t>
            </a:r>
            <a:r>
              <a:rPr lang="en-US" altLang="en-US" sz="2000" dirty="0" err="1" smtClean="0">
                <a:latin typeface="Arial" panose="020B0604020202020204" pitchFamily="34" charset="0"/>
                <a:cs typeface="Arial" panose="020B0604020202020204" pitchFamily="34" charset="0"/>
              </a:rPr>
              <a:t>organisation</a:t>
            </a:r>
            <a:r>
              <a:rPr lang="en-US" altLang="en-US" sz="2000" dirty="0" smtClean="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be responsible for population health and wellbeing?</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Our service infrastructure is fragile with a focus on higher level needs</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Current services are overstretched</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Rural inequalities may be hidden but greatly affect population health and wellbeing  as identified in the case for change </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Enables board members to hold each other to account</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Resources are scarce</a:t>
            </a:r>
          </a:p>
          <a:p>
            <a:pPr eaLnBrk="1" hangingPunct="1">
              <a:spcBef>
                <a:spcPts val="6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It must provide added value to create something better for the future</a:t>
            </a:r>
          </a:p>
          <a:p>
            <a:pPr eaLnBrk="1" hangingPunct="1">
              <a:spcBef>
                <a:spcPts val="600"/>
              </a:spcBef>
              <a:buFont typeface="Wingdings" panose="05000000000000000000" pitchFamily="2" charset="2"/>
              <a:buChar char="§"/>
            </a:pPr>
            <a:r>
              <a:rPr lang="en-GB" altLang="en-US" sz="2000" dirty="0">
                <a:latin typeface="Arial" panose="020B0604020202020204" pitchFamily="34" charset="0"/>
                <a:cs typeface="Arial" panose="020B0604020202020204" pitchFamily="34" charset="0"/>
              </a:rPr>
              <a:t>Must have an agreed set of outcomes with identified indicators reported on a regular basis</a:t>
            </a:r>
            <a:endParaRPr lang="en-US"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98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altLang="en-US" b="1" dirty="0" smtClean="0"/>
              <a:t>Not Starting From Scratch</a:t>
            </a:r>
            <a:endParaRPr lang="en-US" altLang="en-US" dirty="0" smtClean="0"/>
          </a:p>
        </p:txBody>
      </p:sp>
      <p:sp>
        <p:nvSpPr>
          <p:cNvPr id="7171" name="Content Placeholder 2"/>
          <p:cNvSpPr>
            <a:spLocks noGrp="1"/>
          </p:cNvSpPr>
          <p:nvPr>
            <p:ph idx="1"/>
          </p:nvPr>
        </p:nvSpPr>
        <p:spPr>
          <a:xfrm>
            <a:off x="467544" y="1196752"/>
            <a:ext cx="8229600" cy="4669979"/>
          </a:xfrm>
        </p:spPr>
        <p:txBody>
          <a:bodyPr/>
          <a:lstStyle/>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Vision and key principles in place</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We have a strong case for change – the transformation </a:t>
            </a:r>
            <a:r>
              <a:rPr lang="en-US" altLang="en-US" sz="2000" dirty="0" err="1">
                <a:latin typeface="Arial" panose="020B0604020202020204" pitchFamily="34" charset="0"/>
                <a:cs typeface="Arial" panose="020B0604020202020204" pitchFamily="34" charset="0"/>
              </a:rPr>
              <a:t>programme</a:t>
            </a:r>
            <a:r>
              <a:rPr lang="en-US" altLang="en-US" sz="2000" dirty="0">
                <a:latin typeface="Arial" panose="020B0604020202020204" pitchFamily="34" charset="0"/>
                <a:cs typeface="Arial" panose="020B0604020202020204" pitchFamily="34" charset="0"/>
              </a:rPr>
              <a:t> across health and local authority</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Proposals are in place for integration across service areas for health and social care</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There is a long history of partnership working</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A commissioning model is developing</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The Better Care Fund proposal is in place</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Developing new ways of working – public health, CCG, health and social care</a:t>
            </a:r>
          </a:p>
          <a:p>
            <a:pPr marL="263525" indent="-263525" eaLnBrk="1" hangingPunct="1">
              <a:spcBef>
                <a:spcPts val="500"/>
              </a:spcBef>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Locality working and thinking about how we use our workforce resources</a:t>
            </a:r>
          </a:p>
          <a:p>
            <a:pPr marL="263525" indent="-263525" eaLnBrk="1" hangingPunct="1">
              <a:spcBef>
                <a:spcPts val="500"/>
              </a:spcBef>
              <a:buFont typeface="Wingdings" panose="05000000000000000000" pitchFamily="2" charset="2"/>
              <a:buChar char="§"/>
            </a:pPr>
            <a:r>
              <a:rPr lang="en-GB" altLang="en-US" sz="2000" dirty="0">
                <a:latin typeface="Arial" panose="020B0604020202020204" pitchFamily="34" charset="0"/>
                <a:cs typeface="Arial" panose="020B0604020202020204" pitchFamily="34" charset="0"/>
              </a:rPr>
              <a:t>Key strategic documents in place with priorities of organisations</a:t>
            </a:r>
          </a:p>
          <a:p>
            <a:pPr marL="263525" indent="-263525" eaLnBrk="1" hangingPunct="1">
              <a:spcBef>
                <a:spcPts val="500"/>
              </a:spcBef>
              <a:buFont typeface="Wingdings" panose="05000000000000000000" pitchFamily="2" charset="2"/>
              <a:buChar char="§"/>
            </a:pPr>
            <a:r>
              <a:rPr lang="en-GB" altLang="en-US" sz="2000" dirty="0">
                <a:latin typeface="Arial" panose="020B0604020202020204" pitchFamily="34" charset="0"/>
                <a:cs typeface="Arial" panose="020B0604020202020204" pitchFamily="34" charset="0"/>
              </a:rPr>
              <a:t>The voluntary sector is strong, diverse and proactive </a:t>
            </a:r>
            <a:endParaRPr lang="en-US" altLang="en-US" sz="2000" dirty="0">
              <a:latin typeface="Arial" panose="020B0604020202020204" pitchFamily="34" charset="0"/>
              <a:cs typeface="Arial" panose="020B0604020202020204" pitchFamily="34" charset="0"/>
            </a:endParaRPr>
          </a:p>
          <a:p>
            <a:pPr eaLnBrk="1" hangingPunct="1"/>
            <a:endParaRPr lang="en-US" altLang="en-US" dirty="0" smtClean="0"/>
          </a:p>
        </p:txBody>
      </p:sp>
    </p:spTree>
    <p:extLst>
      <p:ext uri="{BB962C8B-B14F-4D97-AF65-F5344CB8AC3E}">
        <p14:creationId xmlns:p14="http://schemas.microsoft.com/office/powerpoint/2010/main" val="38911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528" y="548680"/>
            <a:ext cx="8496944" cy="1143000"/>
          </a:xfrm>
        </p:spPr>
        <p:txBody>
          <a:bodyPr/>
          <a:lstStyle/>
          <a:p>
            <a:pPr algn="l" eaLnBrk="1" hangingPunct="1"/>
            <a:r>
              <a:rPr lang="en-US" altLang="en-US" sz="3600" b="1" dirty="0"/>
              <a:t>Proposed </a:t>
            </a:r>
            <a:r>
              <a:rPr lang="en-US" altLang="en-US" sz="3600" b="1" dirty="0" smtClean="0"/>
              <a:t>Themes</a:t>
            </a:r>
            <a:r>
              <a:rPr lang="en-US" altLang="en-US" b="1" dirty="0"/>
              <a:t/>
            </a:r>
            <a:br>
              <a:rPr lang="en-US" altLang="en-US" b="1" dirty="0"/>
            </a:br>
            <a:endParaRPr lang="en-US" alt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785497"/>
              </p:ext>
            </p:extLst>
          </p:nvPr>
        </p:nvGraphicFramePr>
        <p:xfrm>
          <a:off x="395536" y="1113337"/>
          <a:ext cx="8492480" cy="4691927"/>
        </p:xfrm>
        <a:graphic>
          <a:graphicData uri="http://schemas.openxmlformats.org/drawingml/2006/table">
            <a:tbl>
              <a:tblPr firstRow="1" bandRow="1">
                <a:tableStyleId>{21E4AEA4-8DFA-4A89-87EB-49C32662AFE0}</a:tableStyleId>
              </a:tblPr>
              <a:tblGrid>
                <a:gridCol w="8492480"/>
              </a:tblGrid>
              <a:tr h="360040">
                <a:tc>
                  <a:txBody>
                    <a:bodyPr/>
                    <a:lstStyle/>
                    <a:p>
                      <a:r>
                        <a:rPr lang="en-GB" sz="1600" b="1" kern="1200" dirty="0" smtClean="0">
                          <a:solidFill>
                            <a:schemeClr val="lt1"/>
                          </a:solidFill>
                          <a:effectLst/>
                          <a:latin typeface="Arial" panose="020B0604020202020204" pitchFamily="34" charset="0"/>
                          <a:ea typeface="+mn-ea"/>
                          <a:cs typeface="Arial" panose="020B0604020202020204" pitchFamily="34" charset="0"/>
                        </a:rPr>
                        <a:t>So far you have said</a:t>
                      </a:r>
                    </a:p>
                  </a:txBody>
                  <a:tcPr marT="45726" marB="45726"/>
                </a:tc>
              </a:tr>
              <a:tr h="37973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0" kern="1200" dirty="0" smtClean="0">
                          <a:solidFill>
                            <a:schemeClr val="dk1"/>
                          </a:solidFill>
                          <a:effectLst/>
                          <a:latin typeface="Arial" panose="020B0604020202020204" pitchFamily="34" charset="0"/>
                          <a:ea typeface="+mn-ea"/>
                          <a:cs typeface="Arial" panose="020B0604020202020204" pitchFamily="34" charset="0"/>
                        </a:rPr>
                        <a:t>Cradle to grave approach </a:t>
                      </a:r>
                    </a:p>
                  </a:txBody>
                  <a:tcPr marT="45726" marB="45726"/>
                </a:tc>
              </a:tr>
              <a:tr h="8535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Arial" panose="020B0604020202020204" pitchFamily="34" charset="0"/>
                          <a:cs typeface="Arial" panose="020B0604020202020204" pitchFamily="34" charset="0"/>
                        </a:rPr>
                        <a:t>For children </a:t>
                      </a:r>
                      <a:r>
                        <a:rPr lang="en-GB" sz="1600" kern="1200" dirty="0" smtClean="0">
                          <a:effectLst/>
                          <a:latin typeface="Arial" panose="020B0604020202020204" pitchFamily="34" charset="0"/>
                          <a:cs typeface="Arial" panose="020B0604020202020204" pitchFamily="34" charset="0"/>
                        </a:rPr>
                        <a:t>- starting well with pregnancy 0– 5 immunisations, breastfeeding, dental health, good education, maternal health, children with disabilities, young offenders, NEETS, Looked after children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600" kern="1200" dirty="0" smtClean="0">
                        <a:effectLst/>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Arial" panose="020B0604020202020204" pitchFamily="34" charset="0"/>
                          <a:cs typeface="Arial" panose="020B0604020202020204" pitchFamily="34" charset="0"/>
                        </a:rPr>
                        <a:t>For adults </a:t>
                      </a:r>
                      <a:r>
                        <a:rPr lang="en-GB" sz="1600" kern="1200" dirty="0" smtClean="0">
                          <a:effectLst/>
                          <a:latin typeface="Arial" panose="020B0604020202020204" pitchFamily="34" charset="0"/>
                          <a:cs typeface="Arial" panose="020B0604020202020204" pitchFamily="34" charset="0"/>
                        </a:rPr>
                        <a:t>– long term conditions, lifestyles (alcohol, weight, mental health)</a:t>
                      </a:r>
                    </a:p>
                  </a:txBody>
                  <a:tcPr marT="45726" marB="45726"/>
                </a:tc>
              </a:tr>
              <a:tr h="32584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effectLst/>
                          <a:latin typeface="Arial" panose="020B0604020202020204" pitchFamily="34" charset="0"/>
                          <a:cs typeface="Arial" panose="020B0604020202020204" pitchFamily="34" charset="0"/>
                        </a:rPr>
                        <a:t>Prevention </a:t>
                      </a:r>
                      <a:r>
                        <a:rPr lang="en-GB" sz="1600" b="0" kern="1200" dirty="0" smtClean="0">
                          <a:effectLst/>
                          <a:latin typeface="Arial" panose="020B0604020202020204" pitchFamily="34" charset="0"/>
                          <a:cs typeface="Arial" panose="020B0604020202020204" pitchFamily="34" charset="0"/>
                        </a:rPr>
                        <a:t>and well being </a:t>
                      </a:r>
                      <a:r>
                        <a:rPr lang="en-GB" sz="1600" kern="1200" dirty="0" smtClean="0">
                          <a:effectLst/>
                          <a:latin typeface="Arial" panose="020B0604020202020204" pitchFamily="34" charset="0"/>
                          <a:cs typeface="Arial" panose="020B0604020202020204" pitchFamily="34" charset="0"/>
                        </a:rPr>
                        <a:t>needs to be a strong feature in the strategy</a:t>
                      </a:r>
                    </a:p>
                  </a:txBody>
                  <a:tcPr marT="45726" marB="45726"/>
                </a:tc>
              </a:tr>
              <a:tr h="7316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effectLst/>
                          <a:latin typeface="Arial" panose="020B0604020202020204" pitchFamily="34" charset="0"/>
                          <a:ea typeface="+mn-ea"/>
                          <a:cs typeface="Arial" panose="020B0604020202020204" pitchFamily="34" charset="0"/>
                        </a:rPr>
                        <a:t>Impact</a:t>
                      </a:r>
                      <a:r>
                        <a:rPr lang="en-GB" sz="1600" b="0" kern="1200" dirty="0" smtClean="0">
                          <a:solidFill>
                            <a:schemeClr val="dk1"/>
                          </a:solidFill>
                          <a:effectLst/>
                          <a:latin typeface="Arial" panose="020B0604020202020204" pitchFamily="34" charset="0"/>
                          <a:ea typeface="+mn-ea"/>
                          <a:cs typeface="Arial" panose="020B0604020202020204" pitchFamily="34" charset="0"/>
                        </a:rPr>
                        <a:t> of housing, employment, economic growth, education and aspiration on wellbeing and reducing long term health inequalities </a:t>
                      </a:r>
                    </a:p>
                  </a:txBody>
                  <a:tcPr marT="45726" marB="45726"/>
                </a:tc>
              </a:tr>
              <a:tr h="660172">
                <a:tc>
                  <a:txBody>
                    <a:bodyPr/>
                    <a:lstStyle/>
                    <a:p>
                      <a:r>
                        <a:rPr lang="en-GB" sz="1600" b="1" kern="1200" dirty="0" smtClean="0">
                          <a:solidFill>
                            <a:schemeClr val="dk1"/>
                          </a:solidFill>
                          <a:effectLst/>
                          <a:latin typeface="Arial" panose="020B0604020202020204" pitchFamily="34" charset="0"/>
                          <a:ea typeface="+mn-ea"/>
                          <a:cs typeface="Arial" panose="020B0604020202020204" pitchFamily="34" charset="0"/>
                        </a:rPr>
                        <a:t>Special consideration </a:t>
                      </a:r>
                      <a:r>
                        <a:rPr lang="en-GB" sz="1600" b="0" kern="1200" dirty="0" smtClean="0">
                          <a:solidFill>
                            <a:schemeClr val="dk1"/>
                          </a:solidFill>
                          <a:effectLst/>
                          <a:latin typeface="Arial" panose="020B0604020202020204" pitchFamily="34" charset="0"/>
                          <a:ea typeface="+mn-ea"/>
                          <a:cs typeface="Arial" panose="020B0604020202020204" pitchFamily="34" charset="0"/>
                        </a:rPr>
                        <a:t>– returning veterans, homeless, non English speaking, women – domestic abuse and sexual violence, families with multiple needs, those living in poverty</a:t>
                      </a:r>
                    </a:p>
                  </a:txBody>
                  <a:tcPr marT="45726" marB="45726"/>
                </a:tc>
              </a:tr>
              <a:tr h="5182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effectLst/>
                          <a:latin typeface="Arial" panose="020B0604020202020204" pitchFamily="34" charset="0"/>
                          <a:ea typeface="+mn-ea"/>
                          <a:cs typeface="Arial" panose="020B0604020202020204" pitchFamily="34" charset="0"/>
                        </a:rPr>
                        <a:t>Mental health</a:t>
                      </a:r>
                      <a:r>
                        <a:rPr lang="en-GB" sz="1600" b="0" kern="1200" dirty="0" smtClean="0">
                          <a:solidFill>
                            <a:schemeClr val="dk1"/>
                          </a:solidFill>
                          <a:effectLst/>
                          <a:latin typeface="Arial" panose="020B0604020202020204" pitchFamily="34" charset="0"/>
                          <a:ea typeface="+mn-ea"/>
                          <a:cs typeface="Arial" panose="020B0604020202020204" pitchFamily="34" charset="0"/>
                        </a:rPr>
                        <a:t> and wellbeing and the development of resilience in children, young people and adults </a:t>
                      </a:r>
                    </a:p>
                  </a:txBody>
                  <a:tcPr marT="45726" marB="45726"/>
                </a:tc>
              </a:tr>
              <a:tr h="3238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b="1" kern="1200" dirty="0" smtClean="0">
                          <a:solidFill>
                            <a:schemeClr val="dk1"/>
                          </a:solidFill>
                          <a:effectLst/>
                          <a:latin typeface="Arial" panose="020B0604020202020204" pitchFamily="34" charset="0"/>
                          <a:ea typeface="+mn-ea"/>
                          <a:cs typeface="Arial" panose="020B0604020202020204" pitchFamily="34" charset="0"/>
                        </a:rPr>
                        <a:t>Hidden issues</a:t>
                      </a:r>
                      <a:r>
                        <a:rPr lang="en-GB" sz="1600" b="0" kern="1200" dirty="0" smtClean="0">
                          <a:solidFill>
                            <a:schemeClr val="dk1"/>
                          </a:solidFill>
                          <a:effectLst/>
                          <a:latin typeface="Arial" panose="020B0604020202020204" pitchFamily="34" charset="0"/>
                          <a:ea typeface="+mn-ea"/>
                          <a:cs typeface="Arial" panose="020B0604020202020204" pitchFamily="34" charset="0"/>
                        </a:rPr>
                        <a:t> – alcohol abuse in older men &amp; women</a:t>
                      </a:r>
                    </a:p>
                  </a:txBody>
                  <a:tcPr marT="45726" marB="45726"/>
                </a:tc>
              </a:tr>
            </a:tbl>
          </a:graphicData>
        </a:graphic>
      </p:graphicFrame>
    </p:spTree>
    <p:extLst>
      <p:ext uri="{BB962C8B-B14F-4D97-AF65-F5344CB8AC3E}">
        <p14:creationId xmlns:p14="http://schemas.microsoft.com/office/powerpoint/2010/main" val="84187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l" eaLnBrk="1" hangingPunct="1"/>
            <a:r>
              <a:rPr lang="en-US" altLang="en-US" b="1" dirty="0" smtClean="0"/>
              <a:t>What Are Our Assets?</a:t>
            </a:r>
            <a:endParaRPr lang="en-US" altLang="en-US" dirty="0" smtClean="0"/>
          </a:p>
        </p:txBody>
      </p:sp>
      <p:sp>
        <p:nvSpPr>
          <p:cNvPr id="9220" name="Cloud Callout 4"/>
          <p:cNvSpPr>
            <a:spLocks noChangeArrowheads="1"/>
          </p:cNvSpPr>
          <p:nvPr/>
        </p:nvSpPr>
        <p:spPr bwMode="auto">
          <a:xfrm>
            <a:off x="423615" y="1243951"/>
            <a:ext cx="2519363" cy="1079500"/>
          </a:xfrm>
          <a:prstGeom prst="cloud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A strong and resilient community</a:t>
            </a:r>
            <a:endParaRPr lang="en-US" altLang="en-US" sz="1600" dirty="0"/>
          </a:p>
        </p:txBody>
      </p:sp>
      <p:sp>
        <p:nvSpPr>
          <p:cNvPr id="9221" name="Oval Callout 5"/>
          <p:cNvSpPr>
            <a:spLocks noChangeArrowheads="1"/>
          </p:cNvSpPr>
          <p:nvPr/>
        </p:nvSpPr>
        <p:spPr bwMode="auto">
          <a:xfrm>
            <a:off x="6462453" y="1080922"/>
            <a:ext cx="1944687" cy="1223962"/>
          </a:xfrm>
          <a:prstGeom prst="wedgeEllipse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Breadth and reach of the voluntary sector</a:t>
            </a:r>
            <a:endParaRPr lang="en-US" altLang="en-US" sz="1600" dirty="0"/>
          </a:p>
        </p:txBody>
      </p:sp>
      <p:sp>
        <p:nvSpPr>
          <p:cNvPr id="8" name="6-Point Star 7"/>
          <p:cNvSpPr/>
          <p:nvPr/>
        </p:nvSpPr>
        <p:spPr bwMode="auto">
          <a:xfrm>
            <a:off x="899592" y="2549991"/>
            <a:ext cx="2299201" cy="1609725"/>
          </a:xfrm>
          <a:prstGeom prst="star6">
            <a:avLst/>
          </a:prstGeom>
          <a:gradFill>
            <a:gsLst>
              <a:gs pos="0">
                <a:srgbClr val="5E9EFF"/>
              </a:gs>
              <a:gs pos="39999">
                <a:srgbClr val="85C2FF"/>
              </a:gs>
              <a:gs pos="70000">
                <a:srgbClr val="C4D6EB"/>
              </a:gs>
              <a:gs pos="100000">
                <a:srgbClr val="FFEBFA"/>
              </a:gs>
            </a:gsLst>
            <a:lin ang="2400000" scaled="0"/>
          </a:gradFill>
          <a:ln w="9525" cap="flat" cmpd="sng" algn="ctr">
            <a:solidFill>
              <a:schemeClr val="tx1"/>
            </a:solidFill>
            <a:prstDash val="solid"/>
            <a:round/>
            <a:headEnd type="none" w="med" len="med"/>
            <a:tailEnd type="none" w="med" len="med"/>
          </a:ln>
          <a:effectLst/>
        </p:spPr>
        <p:txBody>
          <a:bodyPr/>
          <a:lstStyle/>
          <a:p>
            <a:pPr algn="ctr">
              <a:defRPr/>
            </a:pPr>
            <a:r>
              <a:rPr lang="en-GB" sz="1600" b="1" dirty="0">
                <a:latin typeface="Arial" pitchFamily="34" charset="0"/>
              </a:rPr>
              <a:t>Modest but proud communities</a:t>
            </a:r>
            <a:endParaRPr lang="en-GB" sz="1600" dirty="0">
              <a:latin typeface="Arial" pitchFamily="34" charset="0"/>
            </a:endParaRPr>
          </a:p>
        </p:txBody>
      </p:sp>
      <p:sp>
        <p:nvSpPr>
          <p:cNvPr id="9223" name="Rounded Rectangular Callout 9"/>
          <p:cNvSpPr>
            <a:spLocks noChangeArrowheads="1"/>
          </p:cNvSpPr>
          <p:nvPr/>
        </p:nvSpPr>
        <p:spPr bwMode="auto">
          <a:xfrm>
            <a:off x="5373958" y="4734160"/>
            <a:ext cx="1916206" cy="1117600"/>
          </a:xfrm>
          <a:prstGeom prst="wedgeRoundRectCallout">
            <a:avLst>
              <a:gd name="adj1" fmla="val -20833"/>
              <a:gd name="adj2" fmla="val 62500"/>
              <a:gd name="adj3" fmla="val 16667"/>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smtClean="0"/>
              <a:t>People are used </a:t>
            </a:r>
            <a:r>
              <a:rPr lang="en-US" altLang="en-US" sz="1600" b="1" dirty="0"/>
              <a:t>to managing through difficult times</a:t>
            </a:r>
            <a:endParaRPr lang="en-US" altLang="en-US" sz="1600" dirty="0"/>
          </a:p>
        </p:txBody>
      </p:sp>
      <p:sp>
        <p:nvSpPr>
          <p:cNvPr id="9224" name="Oval Callout 10"/>
          <p:cNvSpPr>
            <a:spLocks noChangeArrowheads="1"/>
          </p:cNvSpPr>
          <p:nvPr/>
        </p:nvSpPr>
        <p:spPr bwMode="auto">
          <a:xfrm>
            <a:off x="423615" y="4456277"/>
            <a:ext cx="2066925" cy="1112023"/>
          </a:xfrm>
          <a:prstGeom prst="wedgeEllipse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Fantastic outdoor environment </a:t>
            </a:r>
            <a:endParaRPr lang="en-US" altLang="en-US" sz="1600" dirty="0"/>
          </a:p>
        </p:txBody>
      </p:sp>
      <p:sp>
        <p:nvSpPr>
          <p:cNvPr id="9225" name="Rectangular Callout 11"/>
          <p:cNvSpPr>
            <a:spLocks noChangeArrowheads="1"/>
          </p:cNvSpPr>
          <p:nvPr/>
        </p:nvSpPr>
        <p:spPr bwMode="auto">
          <a:xfrm>
            <a:off x="4164464" y="1459057"/>
            <a:ext cx="1851025" cy="649287"/>
          </a:xfrm>
          <a:prstGeom prst="wedgeRect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A great place to bring up children </a:t>
            </a:r>
            <a:endParaRPr lang="en-US" altLang="en-US" sz="1600" dirty="0"/>
          </a:p>
        </p:txBody>
      </p:sp>
      <p:sp>
        <p:nvSpPr>
          <p:cNvPr id="9226" name="Rectangular Callout 12"/>
          <p:cNvSpPr>
            <a:spLocks noChangeArrowheads="1"/>
          </p:cNvSpPr>
          <p:nvPr/>
        </p:nvSpPr>
        <p:spPr bwMode="auto">
          <a:xfrm>
            <a:off x="2709491" y="4797152"/>
            <a:ext cx="1635125" cy="1116686"/>
          </a:xfrm>
          <a:prstGeom prst="wedgeRect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Enterprise zone – attracting investment</a:t>
            </a:r>
            <a:endParaRPr lang="en-US" altLang="en-US" sz="1600" dirty="0"/>
          </a:p>
        </p:txBody>
      </p:sp>
      <p:sp>
        <p:nvSpPr>
          <p:cNvPr id="9227" name="Explosion 1 14"/>
          <p:cNvSpPr>
            <a:spLocks noChangeArrowheads="1"/>
          </p:cNvSpPr>
          <p:nvPr/>
        </p:nvSpPr>
        <p:spPr bwMode="auto">
          <a:xfrm>
            <a:off x="3527053" y="2123299"/>
            <a:ext cx="2805008" cy="2707548"/>
          </a:xfrm>
          <a:prstGeom prst="irregularSeal1">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dirty="0"/>
              <a:t>People are used to doing things for themselves</a:t>
            </a:r>
            <a:endParaRPr lang="en-US" altLang="en-US" sz="1600" dirty="0"/>
          </a:p>
        </p:txBody>
      </p:sp>
      <p:sp>
        <p:nvSpPr>
          <p:cNvPr id="9228" name="Oval Callout 15"/>
          <p:cNvSpPr>
            <a:spLocks noChangeArrowheads="1"/>
          </p:cNvSpPr>
          <p:nvPr/>
        </p:nvSpPr>
        <p:spPr bwMode="auto">
          <a:xfrm>
            <a:off x="6804248" y="2549991"/>
            <a:ext cx="2178955" cy="1825323"/>
          </a:xfrm>
          <a:prstGeom prst="wedgeEllipseCallout">
            <a:avLst>
              <a:gd name="adj1" fmla="val -20833"/>
              <a:gd name="adj2" fmla="val 62500"/>
            </a:avLst>
          </a:prstGeom>
          <a:gradFill>
            <a:gsLst>
              <a:gs pos="0">
                <a:srgbClr val="5E9EFF"/>
              </a:gs>
              <a:gs pos="39999">
                <a:srgbClr val="85C2FF"/>
              </a:gs>
              <a:gs pos="70000">
                <a:srgbClr val="C4D6EB"/>
              </a:gs>
              <a:gs pos="100000">
                <a:srgbClr val="FFEBFA"/>
              </a:gs>
            </a:gsLst>
            <a:lin ang="2400000" scaled="0"/>
          </a:gradFill>
          <a:ln w="9525" algn="ctr">
            <a:solidFill>
              <a:schemeClr val="tx1"/>
            </a:solidFill>
            <a:round/>
            <a:headEnd/>
            <a:tailEnd/>
          </a:ln>
        </p:spPr>
        <p:txBody>
          <a:bodyPr/>
          <a:lstStyle>
            <a:lvl1pPr eaLnBrk="0" hangingPunct="0">
              <a:spcBef>
                <a:spcPct val="20000"/>
              </a:spcBef>
              <a:buChar char="•"/>
              <a:defRPr sz="3200">
                <a:solidFill>
                  <a:schemeClr val="tx1"/>
                </a:solidFill>
                <a:latin typeface="Arial" charset="0"/>
                <a:ea typeface="ＭＳ Ｐゴシック" pitchFamily="34" charset="-128"/>
              </a:defRPr>
            </a:lvl1pPr>
            <a:lvl2pPr marL="742950" indent="-285750" eaLnBrk="0" hangingPunct="0">
              <a:spcBef>
                <a:spcPct val="20000"/>
              </a:spcBef>
              <a:buChar char="–"/>
              <a:defRPr sz="2800">
                <a:solidFill>
                  <a:schemeClr val="tx1"/>
                </a:solidFill>
                <a:latin typeface="Arial" charset="0"/>
                <a:ea typeface="ＭＳ Ｐゴシック" pitchFamily="34" charset="-128"/>
              </a:defRPr>
            </a:lvl2pPr>
            <a:lvl3pPr marL="1143000" indent="-228600" eaLnBrk="0" hangingPunct="0">
              <a:spcBef>
                <a:spcPct val="20000"/>
              </a:spcBef>
              <a:buChar char="•"/>
              <a:defRPr sz="2400">
                <a:solidFill>
                  <a:schemeClr val="tx1"/>
                </a:solidFill>
                <a:latin typeface="Arial" charset="0"/>
                <a:ea typeface="ＭＳ Ｐゴシック" pitchFamily="34" charset="-128"/>
              </a:defRPr>
            </a:lvl3pPr>
            <a:lvl4pPr marL="1600200" indent="-228600" eaLnBrk="0" hangingPunct="0">
              <a:spcBef>
                <a:spcPct val="20000"/>
              </a:spcBef>
              <a:buChar char="–"/>
              <a:defRPr sz="2000">
                <a:solidFill>
                  <a:schemeClr val="tx1"/>
                </a:solidFill>
                <a:latin typeface="Arial" charset="0"/>
                <a:ea typeface="ＭＳ Ｐゴシック" pitchFamily="34" charset="-128"/>
              </a:defRPr>
            </a:lvl4pPr>
            <a:lvl5pPr marL="2057400" indent="-228600" eaLnBrk="0" hangingPunct="0">
              <a:spcBef>
                <a:spcPct val="20000"/>
              </a:spcBef>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lgn="ctr" eaLnBrk="1" hangingPunct="1">
              <a:spcBef>
                <a:spcPct val="0"/>
              </a:spcBef>
              <a:buFontTx/>
              <a:buNone/>
            </a:pPr>
            <a:r>
              <a:rPr lang="en-US" altLang="en-US" sz="1600" b="1"/>
              <a:t>People help each other – people needing care are helped to stay here</a:t>
            </a:r>
            <a:endParaRPr lang="en-US" altLang="en-US" sz="1600"/>
          </a:p>
        </p:txBody>
      </p:sp>
    </p:spTree>
    <p:extLst>
      <p:ext uri="{BB962C8B-B14F-4D97-AF65-F5344CB8AC3E}">
        <p14:creationId xmlns:p14="http://schemas.microsoft.com/office/powerpoint/2010/main" val="193600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476250"/>
            <a:ext cx="7847012" cy="1276350"/>
          </a:xfrm>
        </p:spPr>
        <p:txBody>
          <a:bodyPr/>
          <a:lstStyle/>
          <a:p>
            <a:pPr algn="l" eaLnBrk="1" hangingPunct="1"/>
            <a:r>
              <a:rPr lang="en-US" altLang="en-US" sz="3600" b="1" dirty="0"/>
              <a:t>The Plan for Consultation with the Public - Proposals</a:t>
            </a:r>
            <a:br>
              <a:rPr lang="en-US" altLang="en-US" sz="3600" b="1" dirty="0"/>
            </a:br>
            <a:endParaRPr lang="en-US" altLang="en-US" sz="3600" b="1" dirty="0"/>
          </a:p>
        </p:txBody>
      </p:sp>
      <p:sp>
        <p:nvSpPr>
          <p:cNvPr id="10243" name="Content Placeholder 2"/>
          <p:cNvSpPr>
            <a:spLocks noGrp="1"/>
          </p:cNvSpPr>
          <p:nvPr>
            <p:ph idx="1"/>
          </p:nvPr>
        </p:nvSpPr>
        <p:spPr>
          <a:xfrm>
            <a:off x="685800" y="1484313"/>
            <a:ext cx="7772400" cy="4752975"/>
          </a:xfrm>
        </p:spPr>
        <p:txBody>
          <a:bodyPr/>
          <a:lstStyle/>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Supportive Communities Working Group is our reference point</a:t>
            </a: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Commitment from partners there to support the development of the work and the consultation element</a:t>
            </a: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Sign up from lead officers in the voluntary sector and the main public sector </a:t>
            </a:r>
            <a:r>
              <a:rPr lang="en-US" altLang="en-US" sz="2000" dirty="0" err="1">
                <a:latin typeface="Arial" panose="020B0604020202020204" pitchFamily="34" charset="0"/>
                <a:cs typeface="Arial" panose="020B0604020202020204" pitchFamily="34" charset="0"/>
              </a:rPr>
              <a:t>organisations</a:t>
            </a:r>
            <a:endParaRPr lang="en-US" altLang="en-US" sz="20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Feedback on qualitative surveys completed from within our own organizations – using what we already have in place</a:t>
            </a: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Working with the expertise in the voluntary sector and parishes  </a:t>
            </a: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Starting a health and wellbeing conversation with the public which will continue over time around self care</a:t>
            </a:r>
          </a:p>
          <a:p>
            <a:pPr eaLnBrk="1" hangingPunct="1">
              <a:buFont typeface="Wingdings" panose="05000000000000000000" pitchFamily="2" charset="2"/>
              <a:buChar char="§"/>
            </a:pPr>
            <a:r>
              <a:rPr lang="en-US" altLang="en-US" sz="2000" dirty="0">
                <a:latin typeface="Arial" panose="020B0604020202020204" pitchFamily="34" charset="0"/>
                <a:cs typeface="Arial" panose="020B0604020202020204" pitchFamily="34" charset="0"/>
              </a:rPr>
              <a:t>In the community hands on consultation – January to February 2015</a:t>
            </a:r>
          </a:p>
          <a:p>
            <a:pPr eaLnBrk="1" hangingPunct="1"/>
            <a:endParaRPr lang="en-US" altLang="en-US" dirty="0" smtClean="0"/>
          </a:p>
        </p:txBody>
      </p:sp>
    </p:spTree>
    <p:extLst>
      <p:ext uri="{BB962C8B-B14F-4D97-AF65-F5344CB8AC3E}">
        <p14:creationId xmlns:p14="http://schemas.microsoft.com/office/powerpoint/2010/main" val="309805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altLang="en-US" b="1" dirty="0"/>
              <a:t>Key Questions for Today</a:t>
            </a:r>
          </a:p>
        </p:txBody>
      </p:sp>
      <p:sp>
        <p:nvSpPr>
          <p:cNvPr id="11267" name="Content Placeholder 2"/>
          <p:cNvSpPr>
            <a:spLocks noGrp="1"/>
          </p:cNvSpPr>
          <p:nvPr>
            <p:ph idx="1"/>
          </p:nvPr>
        </p:nvSpPr>
        <p:spPr>
          <a:xfrm>
            <a:off x="467544" y="1340768"/>
            <a:ext cx="8229600" cy="4525963"/>
          </a:xfrm>
        </p:spPr>
        <p:txBody>
          <a:bodyPr/>
          <a:lstStyle/>
          <a:p>
            <a:pPr marL="457200" indent="-457200" eaLnBrk="1" hangingPunct="1">
              <a:spcAft>
                <a:spcPts val="1200"/>
              </a:spcAft>
              <a:buFont typeface="+mj-lt"/>
              <a:buAutoNum type="arabicPeriod"/>
            </a:pPr>
            <a:r>
              <a:rPr lang="en-US" altLang="en-US" sz="2400" dirty="0" smtClean="0">
                <a:latin typeface="Arial" panose="020B0604020202020204" pitchFamily="34" charset="0"/>
                <a:cs typeface="Arial" panose="020B0604020202020204" pitchFamily="34" charset="0"/>
              </a:rPr>
              <a:t>What do you think of the themes identified and do you endorse them?</a:t>
            </a:r>
          </a:p>
          <a:p>
            <a:pPr marL="457200" indent="-457200" eaLnBrk="1" hangingPunct="1">
              <a:spcAft>
                <a:spcPts val="1200"/>
              </a:spcAft>
              <a:buFont typeface="+mj-lt"/>
              <a:buAutoNum type="arabicPeriod"/>
            </a:pPr>
            <a:r>
              <a:rPr lang="en-US" altLang="en-US" sz="2400" dirty="0" smtClean="0">
                <a:latin typeface="Arial" panose="020B0604020202020204" pitchFamily="34" charset="0"/>
                <a:cs typeface="Arial" panose="020B0604020202020204" pitchFamily="34" charset="0"/>
              </a:rPr>
              <a:t>Which top three would you choose?</a:t>
            </a:r>
          </a:p>
          <a:p>
            <a:pPr marL="457200" indent="-457200" eaLnBrk="1" hangingPunct="1">
              <a:spcAft>
                <a:spcPts val="1200"/>
              </a:spcAft>
              <a:buFont typeface="+mj-lt"/>
              <a:buAutoNum type="arabicPeriod"/>
            </a:pPr>
            <a:r>
              <a:rPr lang="en-GB" altLang="en-US" sz="2400" dirty="0" smtClean="0">
                <a:latin typeface="Arial" panose="020B0604020202020204" pitchFamily="34" charset="0"/>
                <a:cs typeface="Arial" panose="020B0604020202020204" pitchFamily="34" charset="0"/>
              </a:rPr>
              <a:t>What is your service/programme area already doing to support these ?</a:t>
            </a:r>
          </a:p>
          <a:p>
            <a:pPr marL="457200" indent="-457200" eaLnBrk="1" hangingPunct="1">
              <a:spcAft>
                <a:spcPts val="1200"/>
              </a:spcAft>
              <a:buFont typeface="+mj-lt"/>
              <a:buAutoNum type="arabicPeriod"/>
            </a:pPr>
            <a:r>
              <a:rPr lang="en-US" altLang="en-US" sz="2400" dirty="0" smtClean="0">
                <a:latin typeface="Arial" panose="020B0604020202020204" pitchFamily="34" charset="0"/>
                <a:cs typeface="Arial" panose="020B0604020202020204" pitchFamily="34" charset="0"/>
              </a:rPr>
              <a:t>What ideas do you have to add to this that we could be doing?</a:t>
            </a:r>
          </a:p>
          <a:p>
            <a:pPr marL="457200" indent="-457200" eaLnBrk="1" hangingPunct="1">
              <a:spcAft>
                <a:spcPts val="1200"/>
              </a:spcAft>
              <a:buFont typeface="+mj-lt"/>
              <a:buAutoNum type="arabicPeriod"/>
            </a:pPr>
            <a:r>
              <a:rPr lang="en-US" altLang="en-US" sz="2400" dirty="0" smtClean="0">
                <a:latin typeface="Arial" panose="020B0604020202020204" pitchFamily="34" charset="0"/>
                <a:cs typeface="Arial" panose="020B0604020202020204" pitchFamily="34" charset="0"/>
              </a:rPr>
              <a:t>How will you be part of taking this work forward?</a:t>
            </a:r>
          </a:p>
          <a:p>
            <a:pPr eaLnBrk="1" hangingPunct="1"/>
            <a:endParaRPr lang="en-US" altLang="en-US" dirty="0" smtClean="0"/>
          </a:p>
        </p:txBody>
      </p:sp>
    </p:spTree>
    <p:extLst>
      <p:ext uri="{BB962C8B-B14F-4D97-AF65-F5344CB8AC3E}">
        <p14:creationId xmlns:p14="http://schemas.microsoft.com/office/powerpoint/2010/main" val="3713525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rwatson\AppData\Local\Microsoft\Windows\Temporary Internet Files\Content.IE5\YJY59U4I\8547255397_3fe5dc90cf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843" y="692696"/>
            <a:ext cx="3386208" cy="50753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9552" y="709129"/>
            <a:ext cx="4176464" cy="4801314"/>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smtClean="0">
                <a:solidFill>
                  <a:srgbClr val="000000"/>
                </a:solidFill>
                <a:latin typeface="Arial" pitchFamily="34" charset="0"/>
                <a:cs typeface="Arial" pitchFamily="34" charset="0"/>
                <a:sym typeface="Arial" pitchFamily="34" charset="0"/>
              </a:rPr>
              <a:t>Welcome</a:t>
            </a:r>
            <a:endParaRPr lang="en-GB" altLang="en-US" sz="3200" b="1" kern="0" dirty="0">
              <a:solidFill>
                <a:srgbClr val="000000"/>
              </a:solidFill>
              <a:latin typeface="Arial" pitchFamily="34" charset="0"/>
              <a:cs typeface="Arial" pitchFamily="34" charset="0"/>
              <a:sym typeface="Arial" pitchFamily="34" charset="0"/>
            </a:endParaRPr>
          </a:p>
          <a:p>
            <a:pPr algn="ctr">
              <a:defRPr/>
            </a:pP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Cllr Jenny Hyde</a:t>
            </a:r>
          </a:p>
          <a:p>
            <a:pPr algn="ctr">
              <a:defRPr/>
            </a:pPr>
            <a:endParaRPr lang="en-GB" altLang="en-US" sz="3200" kern="0" dirty="0" smtClean="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Cabinet Support Young People  and Children’s Wellbeing</a:t>
            </a:r>
            <a:endParaRPr lang="en-GB" altLang="en-US" sz="3200" kern="0" dirty="0">
              <a:solidFill>
                <a:srgbClr val="000000"/>
              </a:solidFill>
              <a:latin typeface="Arial" pitchFamily="34" charset="0"/>
              <a:cs typeface="Arial" pitchFamily="34" charset="0"/>
              <a:sym typeface="Arial" pitchFamily="34" charset="0"/>
            </a:endParaRP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sp>
        <p:nvSpPr>
          <p:cNvPr id="2" name="Rectangle 1"/>
          <p:cNvSpPr/>
          <p:nvPr/>
        </p:nvSpPr>
        <p:spPr>
          <a:xfrm>
            <a:off x="251520" y="4725144"/>
            <a:ext cx="8640970" cy="1200329"/>
          </a:xfrm>
          <a:prstGeom prst="rect">
            <a:avLst/>
          </a:prstGeom>
          <a:noFill/>
        </p:spPr>
        <p:txBody>
          <a:bodyPr wrap="square" lIns="91440" tIns="45720" rIns="91440" bIns="45720">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n-US" sz="7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Happy New Year!</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5" descr="POWERPOINT-background-quark_Layout-1-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2"/>
                                        </p:tgtEl>
                                      </p:cBhvr>
                                    </p:animEffect>
                                    <p:animScale>
                                      <p:cBhvr>
                                        <p:cTn id="7"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eaLnBrk="1" hangingPunct="1"/>
            <a:r>
              <a:rPr lang="en-US" altLang="en-US" b="1" dirty="0"/>
              <a:t>Next Steps </a:t>
            </a:r>
          </a:p>
        </p:txBody>
      </p:sp>
      <p:sp>
        <p:nvSpPr>
          <p:cNvPr id="12291" name="Content Placeholder 2"/>
          <p:cNvSpPr>
            <a:spLocks noGrp="1"/>
          </p:cNvSpPr>
          <p:nvPr>
            <p:ph idx="1"/>
          </p:nvPr>
        </p:nvSpPr>
        <p:spPr>
          <a:xfrm>
            <a:off x="467544" y="1340768"/>
            <a:ext cx="8229600" cy="4525963"/>
          </a:xfrm>
        </p:spPr>
        <p:txBody>
          <a:bodyPr/>
          <a:lstStyle/>
          <a:p>
            <a:pPr>
              <a:buFont typeface="Wingdings" panose="05000000000000000000" pitchFamily="2" charset="2"/>
              <a:buChar char="§"/>
            </a:pPr>
            <a:r>
              <a:rPr lang="en-GB" altLang="en-US" dirty="0">
                <a:latin typeface="Arial" panose="020B0604020202020204" pitchFamily="34" charset="0"/>
                <a:cs typeface="Arial" panose="020B0604020202020204" pitchFamily="34" charset="0"/>
              </a:rPr>
              <a:t>Priorities identified based on </a:t>
            </a:r>
            <a:r>
              <a:rPr lang="en-GB" altLang="en-US" dirty="0" smtClean="0">
                <a:latin typeface="Arial" panose="020B0604020202020204" pitchFamily="34" charset="0"/>
                <a:cs typeface="Arial" panose="020B0604020202020204" pitchFamily="34" charset="0"/>
              </a:rPr>
              <a:t>JSNA,  stakeholder </a:t>
            </a:r>
            <a:r>
              <a:rPr lang="en-GB" altLang="en-US" dirty="0">
                <a:latin typeface="Arial" panose="020B0604020202020204" pitchFamily="34" charset="0"/>
                <a:cs typeface="Arial" panose="020B0604020202020204" pitchFamily="34" charset="0"/>
              </a:rPr>
              <a:t>feedback and public input </a:t>
            </a:r>
            <a:endParaRPr lang="en-US" altLang="en-US"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
            </a:pPr>
            <a:r>
              <a:rPr lang="en-US" altLang="en-US" dirty="0">
                <a:latin typeface="Arial" panose="020B0604020202020204" pitchFamily="34" charset="0"/>
                <a:cs typeface="Arial" panose="020B0604020202020204" pitchFamily="34" charset="0"/>
              </a:rPr>
              <a:t>Agreeing a governance structure for the Health &amp; Wellbeing Board</a:t>
            </a:r>
          </a:p>
          <a:p>
            <a:pPr eaLnBrk="1" hangingPunct="1">
              <a:buFont typeface="Wingdings" panose="05000000000000000000" pitchFamily="2" charset="2"/>
              <a:buChar char="§"/>
            </a:pPr>
            <a:r>
              <a:rPr lang="en-US" altLang="en-US" dirty="0">
                <a:latin typeface="Arial" panose="020B0604020202020204" pitchFamily="34" charset="0"/>
                <a:cs typeface="Arial" panose="020B0604020202020204" pitchFamily="34" charset="0"/>
              </a:rPr>
              <a:t>Firming up the outcomes </a:t>
            </a:r>
          </a:p>
          <a:p>
            <a:pPr eaLnBrk="1" hangingPunct="1">
              <a:buFont typeface="Wingdings" panose="05000000000000000000" pitchFamily="2" charset="2"/>
              <a:buChar char="§"/>
            </a:pPr>
            <a:r>
              <a:rPr lang="en-US" altLang="en-US" dirty="0">
                <a:latin typeface="Arial" panose="020B0604020202020204" pitchFamily="34" charset="0"/>
                <a:cs typeface="Arial" panose="020B0604020202020204" pitchFamily="34" charset="0"/>
              </a:rPr>
              <a:t>Developing the action plan on the priorities</a:t>
            </a:r>
          </a:p>
          <a:p>
            <a:pPr eaLnBrk="1" hangingPunct="1">
              <a:buFont typeface="Wingdings" panose="05000000000000000000" pitchFamily="2" charset="2"/>
              <a:buChar char="§"/>
            </a:pPr>
            <a:r>
              <a:rPr lang="en-US" altLang="en-US" dirty="0">
                <a:latin typeface="Arial" panose="020B0604020202020204" pitchFamily="34" charset="0"/>
                <a:cs typeface="Arial" panose="020B0604020202020204" pitchFamily="34" charset="0"/>
              </a:rPr>
              <a:t>Draft document in place end of March</a:t>
            </a:r>
          </a:p>
          <a:p>
            <a:pPr eaLnBrk="1" hangingPunct="1"/>
            <a:endParaRPr lang="en-US" altLang="en-US" dirty="0" smtClean="0"/>
          </a:p>
        </p:txBody>
      </p:sp>
    </p:spTree>
    <p:extLst>
      <p:ext uri="{BB962C8B-B14F-4D97-AF65-F5344CB8AC3E}">
        <p14:creationId xmlns:p14="http://schemas.microsoft.com/office/powerpoint/2010/main" val="349463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13715" y="3911462"/>
            <a:ext cx="4176464" cy="1846659"/>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endParaRPr lang="en-GB" altLang="en-US" sz="3200"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smtClean="0">
                <a:solidFill>
                  <a:srgbClr val="000000"/>
                </a:solidFill>
                <a:latin typeface="Arial" pitchFamily="34" charset="0"/>
                <a:cs typeface="Arial" pitchFamily="34" charset="0"/>
                <a:sym typeface="Arial" pitchFamily="34" charset="0"/>
              </a:rPr>
              <a:t>Market Place &amp; Service Mapping</a:t>
            </a:r>
            <a:endParaRPr lang="en-GB" altLang="en-US" sz="3200" kern="0" dirty="0" smtClean="0">
              <a:solidFill>
                <a:srgbClr val="000000"/>
              </a:solidFill>
              <a:latin typeface="Arial" pitchFamily="34" charset="0"/>
              <a:cs typeface="Arial" pitchFamily="34" charset="0"/>
              <a:sym typeface="Arial" pitchFamily="34" charset="0"/>
            </a:endParaRPr>
          </a:p>
        </p:txBody>
      </p:sp>
      <p:pic>
        <p:nvPicPr>
          <p:cNvPr id="3074" name="Picture 2" descr="C:\Users\rwatson\AppData\Local\Microsoft\Windows\Temporary Internet Files\Content.IE5\DR3SWPV2\network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32655"/>
            <a:ext cx="5188486" cy="42559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rot="1056719">
            <a:off x="7096190" y="4660220"/>
            <a:ext cx="1668670" cy="879475"/>
            <a:chOff x="7096190" y="4660220"/>
            <a:chExt cx="1668670" cy="879475"/>
          </a:xfrm>
        </p:grpSpPr>
        <p:pic>
          <p:nvPicPr>
            <p:cNvPr id="5" name="Picture 4" descr="C:\Users\carol.williams\Pictures\Cat.jpg"/>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4660220"/>
              <a:ext cx="952500" cy="879475"/>
            </a:xfrm>
            <a:prstGeom prst="rect">
              <a:avLst/>
            </a:prstGeom>
            <a:noFill/>
            <a:ln>
              <a:noFill/>
            </a:ln>
          </p:spPr>
        </p:pic>
        <p:pic>
          <p:nvPicPr>
            <p:cNvPr id="6" name="Picture 5" descr="C:\Users\carol.williams\AppData\Local\Microsoft\Windows\Temporary Internet Files\Content.IE5\T8UJ626G\owl-clipart[1].jp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6190" y="4660220"/>
              <a:ext cx="876300" cy="820420"/>
            </a:xfrm>
            <a:prstGeom prst="rect">
              <a:avLst/>
            </a:prstGeom>
            <a:noFill/>
            <a:ln>
              <a:noFill/>
            </a:ln>
          </p:spPr>
        </p:pic>
      </p:grpSp>
      <p:grpSp>
        <p:nvGrpSpPr>
          <p:cNvPr id="2" name="Group 1"/>
          <p:cNvGrpSpPr/>
          <p:nvPr/>
        </p:nvGrpSpPr>
        <p:grpSpPr>
          <a:xfrm rot="20543601">
            <a:off x="667921" y="4697117"/>
            <a:ext cx="1454212" cy="738567"/>
            <a:chOff x="558149" y="4786143"/>
            <a:chExt cx="1454212" cy="738567"/>
          </a:xfrm>
        </p:grpSpPr>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558149" y="4786143"/>
              <a:ext cx="685800" cy="723900"/>
            </a:xfrm>
            <a:prstGeom prst="rect">
              <a:avLst/>
            </a:prstGeom>
            <a:noFill/>
          </p:spPr>
        </p:pic>
        <p:pic>
          <p:nvPicPr>
            <p:cNvPr id="8" name="Picture 7" descr="C:\Users\carol.williams\Pictures\tigger.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24021" y="4857960"/>
              <a:ext cx="688340" cy="666750"/>
            </a:xfrm>
            <a:prstGeom prst="rect">
              <a:avLst/>
            </a:prstGeom>
            <a:noFill/>
            <a:ln>
              <a:noFill/>
            </a:ln>
          </p:spPr>
        </p:pic>
      </p:grpSp>
    </p:spTree>
    <p:extLst>
      <p:ext uri="{BB962C8B-B14F-4D97-AF65-F5344CB8AC3E}">
        <p14:creationId xmlns:p14="http://schemas.microsoft.com/office/powerpoint/2010/main" val="110380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1279" y="476672"/>
            <a:ext cx="4176464" cy="5786199"/>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endParaRPr lang="en-GB" altLang="en-US" sz="3200"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smtClean="0">
                <a:solidFill>
                  <a:srgbClr val="000000"/>
                </a:solidFill>
                <a:latin typeface="Arial" pitchFamily="34" charset="0"/>
                <a:cs typeface="Arial" pitchFamily="34" charset="0"/>
                <a:sym typeface="Arial" pitchFamily="34" charset="0"/>
              </a:rPr>
              <a:t>Herefordshire’s</a:t>
            </a:r>
          </a:p>
          <a:p>
            <a:pPr algn="ctr">
              <a:defRPr/>
            </a:pPr>
            <a:r>
              <a:rPr lang="en-GB" altLang="en-US" sz="3200" b="1" kern="0" dirty="0" smtClean="0">
                <a:solidFill>
                  <a:srgbClr val="000000"/>
                </a:solidFill>
                <a:latin typeface="Arial" pitchFamily="34" charset="0"/>
                <a:cs typeface="Arial" pitchFamily="34" charset="0"/>
                <a:sym typeface="Arial" pitchFamily="34" charset="0"/>
              </a:rPr>
              <a:t>Integrated</a:t>
            </a:r>
          </a:p>
          <a:p>
            <a:pPr algn="ctr">
              <a:defRPr/>
            </a:pPr>
            <a:r>
              <a:rPr lang="en-GB" altLang="en-US" sz="3200" b="1" kern="0" dirty="0" smtClean="0">
                <a:solidFill>
                  <a:srgbClr val="000000"/>
                </a:solidFill>
                <a:latin typeface="Arial" pitchFamily="34" charset="0"/>
                <a:cs typeface="Arial" pitchFamily="34" charset="0"/>
                <a:sym typeface="Arial" pitchFamily="34" charset="0"/>
              </a:rPr>
              <a:t> Early Years Offer</a:t>
            </a:r>
            <a:r>
              <a:rPr lang="en-GB" altLang="en-US" sz="3200" b="1" kern="0" dirty="0">
                <a:solidFill>
                  <a:srgbClr val="000000"/>
                </a:solidFill>
                <a:latin typeface="Arial" pitchFamily="34" charset="0"/>
                <a:cs typeface="Arial" pitchFamily="34" charset="0"/>
                <a:sym typeface="Arial" pitchFamily="34" charset="0"/>
              </a:rPr>
              <a:t/>
            </a:r>
            <a:br>
              <a:rPr lang="en-GB" altLang="en-US" sz="3200" b="1" kern="0" dirty="0">
                <a:solidFill>
                  <a:srgbClr val="000000"/>
                </a:solidFill>
                <a:latin typeface="Arial" pitchFamily="34" charset="0"/>
                <a:cs typeface="Arial" pitchFamily="34" charset="0"/>
                <a:sym typeface="Arial" pitchFamily="34" charset="0"/>
              </a:rPr>
            </a:b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Julia Stephens</a:t>
            </a:r>
          </a:p>
          <a:p>
            <a:pPr algn="ctr">
              <a:defRPr/>
            </a:pPr>
            <a:r>
              <a:rPr lang="en-GB" altLang="en-US" sz="3200" kern="0" dirty="0" smtClean="0">
                <a:solidFill>
                  <a:srgbClr val="000000"/>
                </a:solidFill>
                <a:latin typeface="Arial" pitchFamily="34" charset="0"/>
                <a:cs typeface="Arial" pitchFamily="34" charset="0"/>
                <a:sym typeface="Arial" pitchFamily="34" charset="0"/>
              </a:rPr>
              <a:t>Colin McKenzie</a:t>
            </a:r>
          </a:p>
          <a:p>
            <a:pPr algn="ctr">
              <a:defRPr/>
            </a:pPr>
            <a:r>
              <a:rPr lang="en-GB" altLang="en-US" sz="3200" kern="0" dirty="0" smtClean="0">
                <a:solidFill>
                  <a:srgbClr val="000000"/>
                </a:solidFill>
                <a:latin typeface="Arial" pitchFamily="34" charset="0"/>
                <a:cs typeface="Arial" pitchFamily="34" charset="0"/>
                <a:sym typeface="Arial" pitchFamily="34" charset="0"/>
              </a:rPr>
              <a:t>Jamie Lees</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7414" y="205194"/>
            <a:ext cx="3767034" cy="5672077"/>
          </a:xfrm>
          <a:prstGeom prst="rect">
            <a:avLst/>
          </a:prstGeom>
        </p:spPr>
      </p:pic>
    </p:spTree>
    <p:extLst>
      <p:ext uri="{BB962C8B-B14F-4D97-AF65-F5344CB8AC3E}">
        <p14:creationId xmlns:p14="http://schemas.microsoft.com/office/powerpoint/2010/main" val="259659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5" descr="C:\Users\julia\Desktop\early year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86789"/>
            <a:ext cx="4191194"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1279" y="476672"/>
            <a:ext cx="4176464" cy="5786199"/>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a:solidFill>
                  <a:srgbClr val="000000"/>
                </a:solidFill>
                <a:latin typeface="Arial" pitchFamily="34" charset="0"/>
                <a:cs typeface="Arial" pitchFamily="34" charset="0"/>
                <a:sym typeface="Arial" pitchFamily="34" charset="0"/>
              </a:rPr>
              <a:t>Integrated Early Years Strategy for </a:t>
            </a:r>
            <a:br>
              <a:rPr lang="en-GB" altLang="en-US" sz="3200" b="1" kern="0" dirty="0">
                <a:solidFill>
                  <a:srgbClr val="000000"/>
                </a:solidFill>
                <a:latin typeface="Arial" pitchFamily="34" charset="0"/>
                <a:cs typeface="Arial" pitchFamily="34" charset="0"/>
                <a:sym typeface="Arial" pitchFamily="34" charset="0"/>
              </a:rPr>
            </a:br>
            <a:r>
              <a:rPr lang="en-GB" altLang="en-US" sz="3200" b="1" kern="0" dirty="0">
                <a:solidFill>
                  <a:srgbClr val="000000"/>
                </a:solidFill>
                <a:latin typeface="Arial" pitchFamily="34" charset="0"/>
                <a:cs typeface="Arial" pitchFamily="34" charset="0"/>
                <a:sym typeface="Arial" pitchFamily="34" charset="0"/>
              </a:rPr>
              <a:t>Herefordshire</a:t>
            </a:r>
            <a:br>
              <a:rPr lang="en-GB" altLang="en-US" sz="3200" b="1" kern="0" dirty="0">
                <a:solidFill>
                  <a:srgbClr val="000000"/>
                </a:solidFill>
                <a:latin typeface="Arial" pitchFamily="34" charset="0"/>
                <a:cs typeface="Arial" pitchFamily="34" charset="0"/>
                <a:sym typeface="Arial" pitchFamily="34" charset="0"/>
              </a:rPr>
            </a:br>
            <a:r>
              <a:rPr lang="en-GB" altLang="en-US" sz="3200" b="1" kern="0" dirty="0">
                <a:solidFill>
                  <a:srgbClr val="000000"/>
                </a:solidFill>
                <a:latin typeface="Arial" pitchFamily="34" charset="0"/>
                <a:cs typeface="Arial" pitchFamily="34" charset="0"/>
                <a:sym typeface="Arial" pitchFamily="34" charset="0"/>
              </a:rPr>
              <a:t>2015 – 2018</a:t>
            </a:r>
            <a:br>
              <a:rPr lang="en-GB" altLang="en-US" sz="3200" b="1" kern="0" dirty="0">
                <a:solidFill>
                  <a:srgbClr val="000000"/>
                </a:solidFill>
                <a:latin typeface="Arial" pitchFamily="34" charset="0"/>
                <a:cs typeface="Arial" pitchFamily="34" charset="0"/>
                <a:sym typeface="Arial" pitchFamily="34" charset="0"/>
              </a:rPr>
            </a:b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Julia Stephens</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Early Years Policy &amp; Strategy Manager</a:t>
            </a:r>
            <a:endParaRPr lang="en-GB" altLang="en-US" sz="3200" kern="0" dirty="0">
              <a:solidFill>
                <a:srgbClr val="000000"/>
              </a:solidFill>
              <a:latin typeface="Arial" pitchFamily="34" charset="0"/>
              <a:cs typeface="Arial" pitchFamily="34" charset="0"/>
              <a:sym typeface="Arial" pitchFamily="34" charset="0"/>
            </a:endParaRP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spTree>
    <p:extLst>
      <p:ext uri="{BB962C8B-B14F-4D97-AF65-F5344CB8AC3E}">
        <p14:creationId xmlns:p14="http://schemas.microsoft.com/office/powerpoint/2010/main" val="311005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4355976" y="2420888"/>
            <a:ext cx="4487127" cy="3420666"/>
          </a:xfrm>
        </p:spPr>
        <p:txBody>
          <a:bodyPr/>
          <a:lstStyle/>
          <a:p>
            <a:pPr marL="273050" indent="-273050">
              <a:spcAft>
                <a:spcPts val="600"/>
              </a:spcAft>
              <a:buFont typeface="+mj-lt"/>
              <a:buAutoNum type="arabicPeriod"/>
            </a:pPr>
            <a:r>
              <a:rPr lang="en-GB" sz="2000" dirty="0" smtClean="0"/>
              <a:t>information, advice and guidance for parents and practitioners</a:t>
            </a:r>
          </a:p>
          <a:p>
            <a:pPr marL="273050" indent="-273050">
              <a:spcAft>
                <a:spcPts val="600"/>
              </a:spcAft>
              <a:buFont typeface="+mj-lt"/>
              <a:buAutoNum type="arabicPeriod"/>
            </a:pPr>
            <a:r>
              <a:rPr lang="en-GB" sz="2000" dirty="0" smtClean="0"/>
              <a:t>using performance data</a:t>
            </a:r>
          </a:p>
          <a:p>
            <a:pPr marL="273050" indent="-273050">
              <a:spcAft>
                <a:spcPts val="600"/>
              </a:spcAft>
              <a:buFont typeface="+mj-lt"/>
              <a:buAutoNum type="arabicPeriod"/>
            </a:pPr>
            <a:r>
              <a:rPr lang="en-GB" sz="2000" dirty="0" smtClean="0"/>
              <a:t>the nursery education funding offer</a:t>
            </a:r>
          </a:p>
          <a:p>
            <a:pPr marL="273050" indent="-273050">
              <a:spcAft>
                <a:spcPts val="600"/>
              </a:spcAft>
              <a:buFont typeface="+mj-lt"/>
              <a:buAutoNum type="arabicPeriod"/>
            </a:pPr>
            <a:r>
              <a:rPr lang="en-GB" sz="2000" dirty="0" smtClean="0"/>
              <a:t>arrangements for disadvantaged 2 year olds</a:t>
            </a:r>
          </a:p>
          <a:p>
            <a:pPr marL="273050" indent="-273050">
              <a:spcAft>
                <a:spcPts val="600"/>
              </a:spcAft>
              <a:buFont typeface="+mj-lt"/>
              <a:buAutoNum type="arabicPeriod"/>
            </a:pPr>
            <a:r>
              <a:rPr lang="en-GB" sz="2000" dirty="0" smtClean="0"/>
              <a:t>children centre services </a:t>
            </a:r>
          </a:p>
          <a:p>
            <a:pPr marL="273050" indent="-273050">
              <a:spcAft>
                <a:spcPts val="600"/>
              </a:spcAft>
              <a:buFont typeface="+mj-lt"/>
              <a:buAutoNum type="arabicPeriod"/>
            </a:pPr>
            <a:r>
              <a:rPr lang="en-GB" sz="2000" dirty="0" smtClean="0"/>
              <a:t>the quality of early years settings</a:t>
            </a:r>
          </a:p>
          <a:p>
            <a:pPr eaLnBrk="1" hangingPunct="1">
              <a:buFont typeface="Arial" charset="0"/>
              <a:buChar char="•"/>
              <a:defRPr/>
            </a:pPr>
            <a:endParaRPr lang="en-US" altLang="en-US" sz="2000" dirty="0" smtClean="0"/>
          </a:p>
        </p:txBody>
      </p:sp>
      <p:sp>
        <p:nvSpPr>
          <p:cNvPr id="6148" name="Title 1"/>
          <p:cNvSpPr>
            <a:spLocks noGrp="1"/>
          </p:cNvSpPr>
          <p:nvPr>
            <p:ph type="title"/>
          </p:nvPr>
        </p:nvSpPr>
        <p:spPr/>
        <p:txBody>
          <a:bodyPr/>
          <a:lstStyle/>
          <a:p>
            <a:pPr eaLnBrk="1" hangingPunct="1"/>
            <a:r>
              <a:rPr lang="en-GB" altLang="en-US" sz="3600" b="1" dirty="0"/>
              <a:t>Wh</a:t>
            </a:r>
            <a:r>
              <a:rPr lang="en-GB" altLang="en-US" sz="3600" b="1" dirty="0" smtClean="0"/>
              <a:t>at are we going to do?</a:t>
            </a:r>
            <a:endParaRPr lang="en-GB" altLang="en-US" sz="3600"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55960"/>
            <a:ext cx="384970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1124744"/>
            <a:ext cx="8120812" cy="1631216"/>
          </a:xfrm>
          <a:prstGeom prst="rect">
            <a:avLst/>
          </a:prstGeom>
        </p:spPr>
        <p:txBody>
          <a:bodyPr wrap="square">
            <a:spAutoFit/>
          </a:bodyPr>
          <a:lstStyle/>
          <a:p>
            <a:pPr>
              <a:defRPr/>
            </a:pPr>
            <a:r>
              <a:rPr lang="en-US" altLang="en-US" sz="2000" dirty="0"/>
              <a:t>Improving outcomes for our youngest children is </a:t>
            </a:r>
            <a:r>
              <a:rPr lang="en-US" altLang="en-US" sz="2000" dirty="0" smtClean="0"/>
              <a:t>a priority for </a:t>
            </a:r>
            <a:r>
              <a:rPr lang="en-US" altLang="en-US" sz="2000" dirty="0"/>
              <a:t>the Children &amp; Young Peoples </a:t>
            </a:r>
            <a:r>
              <a:rPr lang="en-US" altLang="en-US" sz="2000" dirty="0" smtClean="0"/>
              <a:t>Partnership Plan. </a:t>
            </a:r>
          </a:p>
          <a:p>
            <a:pPr>
              <a:defRPr/>
            </a:pPr>
            <a:endParaRPr lang="en-US" altLang="en-US" sz="2000" dirty="0" smtClean="0"/>
          </a:p>
          <a:p>
            <a:pPr algn="r">
              <a:defRPr/>
            </a:pPr>
            <a:r>
              <a:rPr lang="en-US" altLang="en-US" sz="2000" dirty="0" smtClean="0"/>
              <a:t>There </a:t>
            </a:r>
            <a:r>
              <a:rPr lang="en-US" altLang="en-US" sz="2000" dirty="0"/>
              <a:t>will be six early years </a:t>
            </a:r>
            <a:r>
              <a:rPr lang="en-US" altLang="en-US" sz="2000" i="1" dirty="0"/>
              <a:t>work packages</a:t>
            </a:r>
            <a:r>
              <a:rPr lang="en-US" altLang="en-US" sz="2000" dirty="0"/>
              <a:t>:</a:t>
            </a:r>
          </a:p>
          <a:p>
            <a:pPr marL="0" indent="0" eaLnBrk="1" hangingPunct="1">
              <a:buNone/>
              <a:defRPr/>
            </a:pPr>
            <a:endParaRPr lang="en-US" altLang="en-US" sz="2000" dirty="0"/>
          </a:p>
        </p:txBody>
      </p:sp>
    </p:spTree>
    <p:extLst>
      <p:ext uri="{BB962C8B-B14F-4D97-AF65-F5344CB8AC3E}">
        <p14:creationId xmlns:p14="http://schemas.microsoft.com/office/powerpoint/2010/main" val="4251201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body" idx="1"/>
          </p:nvPr>
        </p:nvSpPr>
        <p:spPr>
          <a:xfrm>
            <a:off x="395536" y="1412776"/>
            <a:ext cx="8458200" cy="4537075"/>
          </a:xfrm>
        </p:spPr>
        <p:txBody>
          <a:bodyPr/>
          <a:lstStyle/>
          <a:p>
            <a:pPr marL="0" indent="0" algn="ctr" eaLnBrk="1" hangingPunct="1">
              <a:buFontTx/>
              <a:buNone/>
              <a:defRPr/>
            </a:pPr>
            <a:r>
              <a:rPr lang="en-GB" altLang="en-US" b="1" dirty="0" smtClean="0"/>
              <a:t>Work Package 1 - Improve </a:t>
            </a:r>
            <a:r>
              <a:rPr lang="en-GB" altLang="en-US" b="1" dirty="0"/>
              <a:t>A</a:t>
            </a:r>
            <a:r>
              <a:rPr lang="en-GB" altLang="en-US" b="1" dirty="0" smtClean="0"/>
              <a:t>nd </a:t>
            </a:r>
            <a:r>
              <a:rPr lang="en-GB" altLang="en-US" b="1" dirty="0"/>
              <a:t>U</a:t>
            </a:r>
            <a:r>
              <a:rPr lang="en-GB" altLang="en-US" b="1" dirty="0" smtClean="0"/>
              <a:t>pdate Information, </a:t>
            </a:r>
            <a:r>
              <a:rPr lang="en-GB" altLang="en-US" b="1" dirty="0"/>
              <a:t>A</a:t>
            </a:r>
            <a:r>
              <a:rPr lang="en-GB" altLang="en-US" b="1" dirty="0" smtClean="0"/>
              <a:t>dvice </a:t>
            </a:r>
            <a:r>
              <a:rPr lang="en-GB" altLang="en-US" b="1" dirty="0"/>
              <a:t>A</a:t>
            </a:r>
            <a:r>
              <a:rPr lang="en-GB" altLang="en-US" b="1" dirty="0" smtClean="0"/>
              <a:t>nd </a:t>
            </a:r>
            <a:r>
              <a:rPr lang="en-GB" altLang="en-US" b="1" dirty="0"/>
              <a:t>G</a:t>
            </a:r>
            <a:r>
              <a:rPr lang="en-GB" altLang="en-US" b="1" dirty="0" smtClean="0"/>
              <a:t>uidance </a:t>
            </a:r>
            <a:r>
              <a:rPr lang="en-GB" altLang="en-US" b="1" dirty="0"/>
              <a:t>F</a:t>
            </a:r>
            <a:r>
              <a:rPr lang="en-GB" altLang="en-US" b="1" dirty="0" smtClean="0"/>
              <a:t>or </a:t>
            </a:r>
            <a:r>
              <a:rPr lang="en-GB" altLang="en-US" b="1" dirty="0"/>
              <a:t>P</a:t>
            </a:r>
            <a:r>
              <a:rPr lang="en-GB" altLang="en-US" b="1" dirty="0" smtClean="0"/>
              <a:t>arents </a:t>
            </a:r>
            <a:r>
              <a:rPr lang="en-GB" altLang="en-US" b="1" dirty="0"/>
              <a:t>A</a:t>
            </a:r>
            <a:r>
              <a:rPr lang="en-GB" altLang="en-US" b="1" dirty="0" smtClean="0"/>
              <a:t>nd Practitioners</a:t>
            </a:r>
          </a:p>
          <a:p>
            <a:pPr marL="0" indent="0" algn="ctr" eaLnBrk="1" hangingPunct="1">
              <a:buFontTx/>
              <a:buNone/>
              <a:defRPr/>
            </a:pPr>
            <a:endParaRPr lang="en-GB" altLang="en-US" b="1" dirty="0" smtClean="0"/>
          </a:p>
          <a:p>
            <a:pPr eaLnBrk="1" hangingPunct="1">
              <a:buFont typeface="Wingdings" panose="05000000000000000000" pitchFamily="2" charset="2"/>
              <a:buChar char="§"/>
              <a:defRPr/>
            </a:pPr>
            <a:r>
              <a:rPr lang="en-US" altLang="en-US" sz="2400" dirty="0" smtClean="0"/>
              <a:t>The Family Information Service (FIS)</a:t>
            </a:r>
          </a:p>
          <a:p>
            <a:pPr eaLnBrk="1" hangingPunct="1">
              <a:buFont typeface="Wingdings" panose="05000000000000000000" pitchFamily="2" charset="2"/>
              <a:buChar char="§"/>
              <a:defRPr/>
            </a:pPr>
            <a:r>
              <a:rPr lang="en-US" altLang="en-US" sz="2400" dirty="0" smtClean="0"/>
              <a:t>The SEND Offer</a:t>
            </a:r>
          </a:p>
          <a:p>
            <a:pPr eaLnBrk="1" hangingPunct="1">
              <a:buFont typeface="Wingdings" panose="05000000000000000000" pitchFamily="2" charset="2"/>
              <a:buChar char="§"/>
              <a:defRPr/>
            </a:pPr>
            <a:r>
              <a:rPr lang="en-US" altLang="en-US" sz="2400" dirty="0" smtClean="0"/>
              <a:t>Parents looking for childcare</a:t>
            </a:r>
          </a:p>
          <a:p>
            <a:pPr eaLnBrk="1" hangingPunct="1">
              <a:buFont typeface="Wingdings" panose="05000000000000000000" pitchFamily="2" charset="2"/>
              <a:buChar char="§"/>
              <a:defRPr/>
            </a:pPr>
            <a:r>
              <a:rPr lang="en-US" altLang="en-US" sz="2400" dirty="0" smtClean="0"/>
              <a:t>Nursery Education Funding</a:t>
            </a:r>
          </a:p>
          <a:p>
            <a:pPr eaLnBrk="1" hangingPunct="1">
              <a:buFont typeface="Wingdings" panose="05000000000000000000" pitchFamily="2" charset="2"/>
              <a:buChar char="§"/>
              <a:defRPr/>
            </a:pPr>
            <a:r>
              <a:rPr lang="en-US" altLang="en-US" sz="2400" dirty="0" smtClean="0"/>
              <a:t>Enhance Website – </a:t>
            </a:r>
            <a:r>
              <a:rPr lang="en-US" altLang="en-US" sz="2400" dirty="0"/>
              <a:t>D</a:t>
            </a:r>
            <a:r>
              <a:rPr lang="en-US" altLang="en-US" sz="2400" dirty="0" smtClean="0"/>
              <a:t>igital  by default approach</a:t>
            </a:r>
          </a:p>
          <a:p>
            <a:pPr eaLnBrk="1" hangingPunct="1">
              <a:buFont typeface="Arial" charset="0"/>
              <a:buChar char="•"/>
              <a:defRPr/>
            </a:pPr>
            <a:endParaRPr lang="en-US" altLang="en-US" sz="2000" dirty="0" smtClean="0"/>
          </a:p>
        </p:txBody>
      </p:sp>
      <p:sp>
        <p:nvSpPr>
          <p:cNvPr id="6148" name="Title 1"/>
          <p:cNvSpPr>
            <a:spLocks noGrp="1"/>
          </p:cNvSpPr>
          <p:nvPr>
            <p:ph type="title"/>
          </p:nvPr>
        </p:nvSpPr>
        <p:spPr/>
        <p:txBody>
          <a:bodyPr/>
          <a:lstStyle/>
          <a:p>
            <a:pPr eaLnBrk="1" hangingPunct="1"/>
            <a:endParaRPr lang="en-GB" altLang="en-US" sz="3600" dirty="0" smtClean="0"/>
          </a:p>
        </p:txBody>
      </p:sp>
    </p:spTree>
    <p:extLst>
      <p:ext uri="{BB962C8B-B14F-4D97-AF65-F5344CB8AC3E}">
        <p14:creationId xmlns:p14="http://schemas.microsoft.com/office/powerpoint/2010/main" val="220137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395536" y="1628800"/>
            <a:ext cx="8458200" cy="3733800"/>
          </a:xfrm>
        </p:spPr>
        <p:txBody>
          <a:bodyPr/>
          <a:lstStyle/>
          <a:p>
            <a:pPr eaLnBrk="1" hangingPunct="1">
              <a:spcAft>
                <a:spcPts val="1200"/>
              </a:spcAft>
              <a:buFont typeface="Wingdings" panose="05000000000000000000" pitchFamily="2" charset="2"/>
              <a:buChar char="§"/>
              <a:defRPr/>
            </a:pPr>
            <a:r>
              <a:rPr lang="en-US" altLang="en-US" sz="2800" dirty="0" smtClean="0"/>
              <a:t>Ensure </a:t>
            </a:r>
            <a:r>
              <a:rPr lang="en-US" altLang="en-US" sz="2800" dirty="0"/>
              <a:t>all 2 year olds taking up the 15 hour free entitlement are tracked through the system and monitored</a:t>
            </a:r>
          </a:p>
          <a:p>
            <a:pPr eaLnBrk="1" hangingPunct="1">
              <a:spcAft>
                <a:spcPts val="1200"/>
              </a:spcAft>
              <a:buFont typeface="Wingdings" panose="05000000000000000000" pitchFamily="2" charset="2"/>
              <a:buChar char="§"/>
              <a:defRPr/>
            </a:pPr>
            <a:r>
              <a:rPr lang="en-US" altLang="en-US" sz="2800" dirty="0"/>
              <a:t>Performance data is </a:t>
            </a:r>
            <a:r>
              <a:rPr lang="en-US" altLang="en-US" sz="2800" dirty="0" err="1"/>
              <a:t>analysed</a:t>
            </a:r>
            <a:r>
              <a:rPr lang="en-US" altLang="en-US" sz="2800" dirty="0"/>
              <a:t> and used to change, adapt and improve outcomes for children </a:t>
            </a:r>
          </a:p>
          <a:p>
            <a:pPr eaLnBrk="1" hangingPunct="1">
              <a:spcAft>
                <a:spcPts val="1200"/>
              </a:spcAft>
              <a:buFont typeface="Wingdings" panose="05000000000000000000" pitchFamily="2" charset="2"/>
              <a:buChar char="§"/>
              <a:defRPr/>
            </a:pPr>
            <a:r>
              <a:rPr lang="en-US" altLang="en-US" sz="2800" dirty="0"/>
              <a:t>Ensure performance data is accurate, clearly presented and informative</a:t>
            </a:r>
          </a:p>
          <a:p>
            <a:pPr marL="0" indent="0" eaLnBrk="1" hangingPunct="1">
              <a:spcAft>
                <a:spcPts val="600"/>
              </a:spcAft>
              <a:buFontTx/>
              <a:buNone/>
              <a:defRPr/>
            </a:pPr>
            <a:r>
              <a:rPr lang="en-US" altLang="en-US" sz="2000" dirty="0" smtClean="0"/>
              <a:t> </a:t>
            </a:r>
          </a:p>
        </p:txBody>
      </p:sp>
      <p:sp>
        <p:nvSpPr>
          <p:cNvPr id="7172" name="Rectangle 2"/>
          <p:cNvSpPr>
            <a:spLocks noGrp="1" noChangeArrowheads="1"/>
          </p:cNvSpPr>
          <p:nvPr>
            <p:ph type="title"/>
          </p:nvPr>
        </p:nvSpPr>
        <p:spPr/>
        <p:txBody>
          <a:bodyPr/>
          <a:lstStyle/>
          <a:p>
            <a:pPr eaLnBrk="1" hangingPunct="1"/>
            <a:r>
              <a:rPr lang="en-GB" altLang="en-US" sz="3200" b="1" dirty="0" smtClean="0"/>
              <a:t>Work Package 2 – Monitor &amp; Review </a:t>
            </a:r>
            <a:br>
              <a:rPr lang="en-GB" altLang="en-US" sz="3200" b="1" dirty="0" smtClean="0"/>
            </a:br>
            <a:r>
              <a:rPr lang="en-GB" altLang="en-US" sz="3200" b="1" dirty="0" smtClean="0"/>
              <a:t>Performance Data</a:t>
            </a:r>
          </a:p>
        </p:txBody>
      </p:sp>
    </p:spTree>
    <p:extLst>
      <p:ext uri="{BB962C8B-B14F-4D97-AF65-F5344CB8AC3E}">
        <p14:creationId xmlns:p14="http://schemas.microsoft.com/office/powerpoint/2010/main" val="152349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381000" y="381000"/>
            <a:ext cx="8458200" cy="1676400"/>
          </a:xfrm>
        </p:spPr>
        <p:txBody>
          <a:bodyPr/>
          <a:lstStyle/>
          <a:p>
            <a:pPr eaLnBrk="1" hangingPunct="1"/>
            <a:r>
              <a:rPr lang="en-GB" altLang="en-US" sz="3200" b="1" dirty="0" smtClean="0"/>
              <a:t>Work Package 3 – Develop Further The Nursery Education Funding Offer For 2,3 &amp; 4 Year Olds </a:t>
            </a:r>
            <a:endParaRPr lang="en-US" altLang="en-US" sz="3200" b="1" dirty="0" smtClean="0"/>
          </a:p>
        </p:txBody>
      </p:sp>
      <p:sp>
        <p:nvSpPr>
          <p:cNvPr id="8196" name="Rectangle 3"/>
          <p:cNvSpPr>
            <a:spLocks noGrp="1" noChangeArrowheads="1"/>
          </p:cNvSpPr>
          <p:nvPr>
            <p:ph type="body" idx="1"/>
          </p:nvPr>
        </p:nvSpPr>
        <p:spPr>
          <a:xfrm>
            <a:off x="395536" y="1916832"/>
            <a:ext cx="8458200" cy="2938462"/>
          </a:xfrm>
        </p:spPr>
        <p:txBody>
          <a:bodyPr/>
          <a:lstStyle/>
          <a:p>
            <a:pPr eaLnBrk="1" hangingPunct="1">
              <a:spcAft>
                <a:spcPts val="1200"/>
              </a:spcAft>
              <a:buFont typeface="Wingdings" panose="05000000000000000000" pitchFamily="2" charset="2"/>
              <a:buChar char="§"/>
            </a:pPr>
            <a:r>
              <a:rPr lang="en-GB" altLang="en-US" sz="2800" dirty="0"/>
              <a:t>Ensure we have sufficient early years provision to match nursery education funded children (statutory duty) and parental demands.</a:t>
            </a:r>
          </a:p>
          <a:p>
            <a:pPr eaLnBrk="1" hangingPunct="1">
              <a:spcAft>
                <a:spcPts val="1200"/>
              </a:spcAft>
              <a:buFont typeface="Wingdings" panose="05000000000000000000" pitchFamily="2" charset="2"/>
              <a:buChar char="§"/>
            </a:pPr>
            <a:r>
              <a:rPr lang="en-GB" altLang="en-US" sz="2800" dirty="0"/>
              <a:t>Roll </a:t>
            </a:r>
            <a:r>
              <a:rPr lang="en-GB" altLang="en-US" sz="2800" dirty="0" smtClean="0"/>
              <a:t>out </a:t>
            </a:r>
            <a:r>
              <a:rPr lang="en-GB" altLang="en-US" sz="2800" dirty="0"/>
              <a:t>a clear NEF Policy for providers</a:t>
            </a:r>
          </a:p>
          <a:p>
            <a:pPr eaLnBrk="1" hangingPunct="1">
              <a:spcAft>
                <a:spcPts val="1200"/>
              </a:spcAft>
              <a:buFont typeface="Wingdings" panose="05000000000000000000" pitchFamily="2" charset="2"/>
              <a:buChar char="§"/>
            </a:pPr>
            <a:r>
              <a:rPr lang="en-GB" altLang="en-US" sz="2800" dirty="0"/>
              <a:t>Develop a web based search and feedback facility for parents seeking provision</a:t>
            </a:r>
          </a:p>
          <a:p>
            <a:pPr eaLnBrk="1" hangingPunct="1">
              <a:spcAft>
                <a:spcPts val="1200"/>
              </a:spcAft>
              <a:buFont typeface="Wingdings" panose="05000000000000000000" pitchFamily="2" charset="2"/>
              <a:buChar char="§"/>
            </a:pPr>
            <a:r>
              <a:rPr lang="en-GB" altLang="en-US" sz="2800" dirty="0"/>
              <a:t>Develop an online NEF payment process  </a:t>
            </a:r>
          </a:p>
          <a:p>
            <a:pPr eaLnBrk="1" hangingPunct="1">
              <a:spcAft>
                <a:spcPts val="1200"/>
              </a:spcAft>
            </a:pPr>
            <a:endParaRPr lang="en-US" altLang="en-US" sz="2000" dirty="0" smtClean="0"/>
          </a:p>
        </p:txBody>
      </p:sp>
    </p:spTree>
    <p:extLst>
      <p:ext uri="{BB962C8B-B14F-4D97-AF65-F5344CB8AC3E}">
        <p14:creationId xmlns:p14="http://schemas.microsoft.com/office/powerpoint/2010/main" val="77393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395536" y="1268760"/>
            <a:ext cx="8458200" cy="3671888"/>
          </a:xfrm>
        </p:spPr>
        <p:txBody>
          <a:bodyPr/>
          <a:lstStyle/>
          <a:p>
            <a:pPr lvl="1" eaLnBrk="1" hangingPunct="1">
              <a:buFont typeface="Arial" charset="0"/>
              <a:buChar char="•"/>
            </a:pPr>
            <a:endParaRPr lang="en-GB" altLang="en-US" sz="2600" dirty="0" smtClean="0"/>
          </a:p>
          <a:p>
            <a:pPr marL="285750" lvl="1" eaLnBrk="1" hangingPunct="1">
              <a:spcAft>
                <a:spcPts val="1200"/>
              </a:spcAft>
              <a:buFont typeface="Wingdings" panose="05000000000000000000" pitchFamily="2" charset="2"/>
              <a:buChar char="§"/>
            </a:pPr>
            <a:r>
              <a:rPr lang="en-GB" altLang="en-US" sz="2600" dirty="0"/>
              <a:t>Improve the 2 year old learning and development summary.  Assessment to be carried out in childcare settings once the child reaches three and moves on to NEF</a:t>
            </a:r>
          </a:p>
          <a:p>
            <a:pPr marL="285750" lvl="1" eaLnBrk="1" hangingPunct="1">
              <a:spcAft>
                <a:spcPts val="1200"/>
              </a:spcAft>
              <a:buFont typeface="Wingdings" panose="05000000000000000000" pitchFamily="2" charset="2"/>
              <a:buChar char="§"/>
            </a:pPr>
            <a:r>
              <a:rPr lang="en-GB" altLang="en-US" sz="2600" dirty="0"/>
              <a:t>Ensure all early years providers carry out the assessment when needed and feedback results for tracking</a:t>
            </a:r>
          </a:p>
          <a:p>
            <a:pPr marL="285750" lvl="1" eaLnBrk="1" hangingPunct="1">
              <a:spcAft>
                <a:spcPts val="1200"/>
              </a:spcAft>
              <a:buFont typeface="Wingdings" panose="05000000000000000000" pitchFamily="2" charset="2"/>
              <a:buChar char="§"/>
            </a:pPr>
            <a:r>
              <a:rPr lang="en-GB" altLang="en-US" sz="2600" dirty="0"/>
              <a:t>Establish a process for collecting and monitoring the data  from early years providers in order to feedback results to the Early Years Strategy Group (EYSG)  </a:t>
            </a:r>
          </a:p>
          <a:p>
            <a:pPr eaLnBrk="1" hangingPunct="1"/>
            <a:endParaRPr lang="en-US" altLang="en-US" sz="2000" dirty="0" smtClean="0"/>
          </a:p>
        </p:txBody>
      </p:sp>
      <p:sp>
        <p:nvSpPr>
          <p:cNvPr id="9220" name="Title 1"/>
          <p:cNvSpPr>
            <a:spLocks noGrp="1"/>
          </p:cNvSpPr>
          <p:nvPr>
            <p:ph type="title"/>
          </p:nvPr>
        </p:nvSpPr>
        <p:spPr/>
        <p:txBody>
          <a:bodyPr/>
          <a:lstStyle/>
          <a:p>
            <a:pPr eaLnBrk="1" hangingPunct="1"/>
            <a:r>
              <a:rPr lang="en-GB" altLang="en-US" sz="3200" b="1" dirty="0" smtClean="0"/>
              <a:t/>
            </a:r>
            <a:br>
              <a:rPr lang="en-GB" altLang="en-US" sz="3200" b="1" dirty="0" smtClean="0"/>
            </a:br>
            <a:r>
              <a:rPr lang="en-GB" altLang="en-US" sz="3200" b="1" dirty="0" smtClean="0"/>
              <a:t/>
            </a:r>
            <a:br>
              <a:rPr lang="en-GB" altLang="en-US" sz="3200" b="1" dirty="0" smtClean="0"/>
            </a:br>
            <a:r>
              <a:rPr lang="en-GB" altLang="en-US" sz="3200" b="1" dirty="0" smtClean="0"/>
              <a:t>Work Package 4 - Support And Enhance Arrangements For Disadvantaged 2 Year Olds</a:t>
            </a:r>
            <a:r>
              <a:rPr lang="en-GB" altLang="en-US" b="1" dirty="0" smtClean="0"/>
              <a:t/>
            </a:r>
            <a:br>
              <a:rPr lang="en-GB" altLang="en-US" b="1" dirty="0" smtClean="0"/>
            </a:br>
            <a:endParaRPr lang="en-GB" altLang="en-US" dirty="0" smtClean="0"/>
          </a:p>
        </p:txBody>
      </p:sp>
    </p:spTree>
    <p:extLst>
      <p:ext uri="{BB962C8B-B14F-4D97-AF65-F5344CB8AC3E}">
        <p14:creationId xmlns:p14="http://schemas.microsoft.com/office/powerpoint/2010/main" val="6356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95536" y="1268760"/>
            <a:ext cx="8458200" cy="3733800"/>
          </a:xfrm>
        </p:spPr>
        <p:txBody>
          <a:bodyPr/>
          <a:lstStyle/>
          <a:p>
            <a:pPr eaLnBrk="1" hangingPunct="1">
              <a:defRPr/>
            </a:pPr>
            <a:endParaRPr lang="en-US" altLang="en-US" sz="2000" dirty="0" smtClean="0"/>
          </a:p>
          <a:p>
            <a:pPr eaLnBrk="1" hangingPunct="1">
              <a:buFont typeface="Wingdings" panose="05000000000000000000" pitchFamily="2" charset="2"/>
              <a:buChar char="§"/>
              <a:defRPr/>
            </a:pPr>
            <a:r>
              <a:rPr lang="en-US" altLang="en-US" sz="2200" dirty="0" smtClean="0"/>
              <a:t>Work with partners to review and develop a vision for the core purpose for Children Centre services in Herefordshire that is effective and sustainable</a:t>
            </a:r>
          </a:p>
          <a:p>
            <a:pPr eaLnBrk="1" hangingPunct="1">
              <a:buFont typeface="Wingdings" panose="05000000000000000000" pitchFamily="2" charset="2"/>
              <a:buChar char="§"/>
              <a:defRPr/>
            </a:pPr>
            <a:r>
              <a:rPr lang="en-US" altLang="en-US" sz="2200" dirty="0" smtClean="0"/>
              <a:t>Develop a core specification and model of delivery that incorporates health and diverts demand from social care services</a:t>
            </a:r>
          </a:p>
          <a:p>
            <a:pPr eaLnBrk="1" hangingPunct="1">
              <a:buFont typeface="Wingdings" panose="05000000000000000000" pitchFamily="2" charset="2"/>
              <a:buChar char="§"/>
              <a:defRPr/>
            </a:pPr>
            <a:r>
              <a:rPr lang="en-US" altLang="en-US" sz="2200" dirty="0" smtClean="0"/>
              <a:t>Develop agreed quality standards which includes the Annual Conversation, data packs &amp; governance arrangements</a:t>
            </a:r>
          </a:p>
          <a:p>
            <a:pPr eaLnBrk="1" hangingPunct="1">
              <a:buFont typeface="Wingdings" panose="05000000000000000000" pitchFamily="2" charset="2"/>
              <a:buChar char="§"/>
              <a:defRPr/>
            </a:pPr>
            <a:r>
              <a:rPr lang="en-US" altLang="en-US" sz="2200" dirty="0" smtClean="0"/>
              <a:t>Review &amp; revise the health visiting model to integrate with the Early Years and Early Help Strategy</a:t>
            </a:r>
          </a:p>
          <a:p>
            <a:pPr eaLnBrk="1" hangingPunct="1">
              <a:buFont typeface="Wingdings" panose="05000000000000000000" pitchFamily="2" charset="2"/>
              <a:buChar char="§"/>
              <a:defRPr/>
            </a:pPr>
            <a:r>
              <a:rPr lang="en-US" altLang="en-US" sz="2200" dirty="0" smtClean="0"/>
              <a:t>Ensure Health Visitors are aware, engaged and proactively supporting and disseminating the 2 year old offer    </a:t>
            </a:r>
          </a:p>
          <a:p>
            <a:pPr marL="0" indent="0" eaLnBrk="1" hangingPunct="1">
              <a:buFontTx/>
              <a:buNone/>
              <a:defRPr/>
            </a:pPr>
            <a:endParaRPr lang="en-US" altLang="en-US" sz="2000" dirty="0" smtClean="0"/>
          </a:p>
          <a:p>
            <a:pPr eaLnBrk="1" hangingPunct="1">
              <a:defRPr/>
            </a:pPr>
            <a:endParaRPr lang="en-US" altLang="en-US" sz="2000" dirty="0" smtClean="0"/>
          </a:p>
        </p:txBody>
      </p:sp>
      <p:sp>
        <p:nvSpPr>
          <p:cNvPr id="10244" name="Title 1"/>
          <p:cNvSpPr>
            <a:spLocks noGrp="1"/>
          </p:cNvSpPr>
          <p:nvPr>
            <p:ph type="title"/>
          </p:nvPr>
        </p:nvSpPr>
        <p:spPr>
          <a:xfrm>
            <a:off x="467544" y="188640"/>
            <a:ext cx="8229600" cy="994122"/>
          </a:xfrm>
        </p:spPr>
        <p:txBody>
          <a:bodyPr/>
          <a:lstStyle/>
          <a:p>
            <a:pPr eaLnBrk="1" hangingPunct="1"/>
            <a:r>
              <a:rPr lang="en-GB" altLang="en-US" b="1" dirty="0" smtClean="0"/>
              <a:t/>
            </a:r>
            <a:br>
              <a:rPr lang="en-GB" altLang="en-US" b="1" dirty="0" smtClean="0"/>
            </a:br>
            <a:r>
              <a:rPr lang="en-GB" altLang="en-US" sz="3200" b="1" dirty="0"/>
              <a:t>Work package 5 – Support Children Centre Services Review </a:t>
            </a:r>
          </a:p>
        </p:txBody>
      </p:sp>
    </p:spTree>
    <p:extLst>
      <p:ext uri="{BB962C8B-B14F-4D97-AF65-F5344CB8AC3E}">
        <p14:creationId xmlns:p14="http://schemas.microsoft.com/office/powerpoint/2010/main" val="211770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watson\AppData\Local\Microsoft\Windows\Temporary Internet Files\Content.IE5\HO10LD9Z\got_purpose[1].jp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57342" y="402287"/>
            <a:ext cx="4052761" cy="12931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9210" y="1988840"/>
            <a:ext cx="8928992" cy="1731243"/>
          </a:xfrm>
          <a:prstGeom prst="rect">
            <a:avLst/>
          </a:prstGeom>
        </p:spPr>
        <p:txBody>
          <a:bodyPr wrap="square">
            <a:spAutoFit/>
          </a:bodyPr>
          <a:lstStyle/>
          <a:p>
            <a:pPr algn="ctr"/>
            <a:r>
              <a:rPr lang="en-GB" sz="3200" b="1" dirty="0" smtClean="0"/>
              <a:t>Herefordshire Children’s Wellbeing Network:</a:t>
            </a:r>
          </a:p>
          <a:p>
            <a:pPr algn="ctr"/>
            <a:endParaRPr lang="en-GB" sz="1050" b="1" dirty="0" smtClean="0"/>
          </a:p>
          <a:p>
            <a:pPr algn="ctr"/>
            <a:r>
              <a:rPr lang="en-GB" sz="3200" b="1" i="1" dirty="0" smtClean="0"/>
              <a:t>Shaping local priorities and</a:t>
            </a:r>
            <a:endParaRPr lang="en-GB" sz="3200" dirty="0" smtClean="0"/>
          </a:p>
          <a:p>
            <a:pPr algn="ctr"/>
            <a:r>
              <a:rPr lang="en-GB" sz="3200" b="1" i="1" dirty="0" smtClean="0"/>
              <a:t>supporting a responsive market</a:t>
            </a:r>
            <a:endParaRPr lang="en-GB" sz="3200" dirty="0"/>
          </a:p>
        </p:txBody>
      </p:sp>
      <p:graphicFrame>
        <p:nvGraphicFramePr>
          <p:cNvPr id="5" name="Diagram 4"/>
          <p:cNvGraphicFramePr/>
          <p:nvPr>
            <p:extLst>
              <p:ext uri="{D42A27DB-BD31-4B8C-83A1-F6EECF244321}">
                <p14:modId xmlns:p14="http://schemas.microsoft.com/office/powerpoint/2010/main" val="761890667"/>
              </p:ext>
            </p:extLst>
          </p:nvPr>
        </p:nvGraphicFramePr>
        <p:xfrm>
          <a:off x="779022" y="3996675"/>
          <a:ext cx="7609402" cy="1624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14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536" y="1340768"/>
            <a:ext cx="8458200" cy="4248150"/>
          </a:xfrm>
        </p:spPr>
        <p:txBody>
          <a:bodyPr/>
          <a:lstStyle/>
          <a:p>
            <a:pPr>
              <a:defRPr/>
            </a:pPr>
            <a:r>
              <a:rPr lang="en-GB" sz="2200" dirty="0" smtClean="0"/>
              <a:t>Support </a:t>
            </a:r>
            <a:r>
              <a:rPr lang="en-GB" sz="2200" dirty="0"/>
              <a:t>for early years settings is proportionate to the risk factors identified through Ofsted inspections and local data.</a:t>
            </a:r>
          </a:p>
          <a:p>
            <a:pPr>
              <a:defRPr/>
            </a:pPr>
            <a:r>
              <a:rPr lang="en-GB" sz="2200" dirty="0" smtClean="0"/>
              <a:t>EYFS </a:t>
            </a:r>
            <a:r>
              <a:rPr lang="en-GB" sz="2200" dirty="0"/>
              <a:t>results are on an upward trajectory and the percentage of children reaching a good level of development at the end of EYFS increases (target for 2015 - 65</a:t>
            </a:r>
            <a:r>
              <a:rPr lang="en-GB" sz="2200" dirty="0" smtClean="0"/>
              <a:t>%).</a:t>
            </a:r>
          </a:p>
          <a:p>
            <a:pPr>
              <a:defRPr/>
            </a:pPr>
            <a:r>
              <a:rPr lang="en-GB" sz="2200" dirty="0" smtClean="0"/>
              <a:t>Develop a model for improvement through a Herefordshire Early Years Improvement Partnership</a:t>
            </a:r>
          </a:p>
          <a:p>
            <a:pPr>
              <a:defRPr/>
            </a:pPr>
            <a:r>
              <a:rPr lang="en-GB" sz="2200" dirty="0" smtClean="0"/>
              <a:t>Early years settings are competent in the delivery of all areas of learning in the EYFS framework</a:t>
            </a:r>
          </a:p>
          <a:p>
            <a:pPr>
              <a:defRPr/>
            </a:pPr>
            <a:r>
              <a:rPr lang="en-GB" sz="2200" dirty="0"/>
              <a:t>Work with settings to ensure a joint approach with </a:t>
            </a:r>
            <a:r>
              <a:rPr lang="en-GB" sz="2200" dirty="0" smtClean="0"/>
              <a:t>Health </a:t>
            </a:r>
            <a:r>
              <a:rPr lang="en-GB" sz="2200" dirty="0"/>
              <a:t>Visitors to universal developmental checks for 2 year old children attending early years provision in Herefordshire. </a:t>
            </a:r>
          </a:p>
          <a:p>
            <a:pPr>
              <a:defRPr/>
            </a:pPr>
            <a:endParaRPr lang="en-GB" sz="1600" dirty="0" smtClean="0"/>
          </a:p>
          <a:p>
            <a:pPr marL="0" indent="0">
              <a:buFontTx/>
              <a:buNone/>
              <a:defRPr/>
            </a:pPr>
            <a:endParaRPr lang="en-GB" sz="2000" dirty="0"/>
          </a:p>
          <a:p>
            <a:pPr eaLnBrk="1" hangingPunct="1">
              <a:defRPr/>
            </a:pPr>
            <a:endParaRPr lang="en-US" altLang="en-US" sz="2000" dirty="0" smtClean="0"/>
          </a:p>
        </p:txBody>
      </p:sp>
      <p:sp>
        <p:nvSpPr>
          <p:cNvPr id="11268" name="Title 1"/>
          <p:cNvSpPr>
            <a:spLocks noGrp="1"/>
          </p:cNvSpPr>
          <p:nvPr>
            <p:ph type="title"/>
          </p:nvPr>
        </p:nvSpPr>
        <p:spPr>
          <a:xfrm>
            <a:off x="685800" y="115888"/>
            <a:ext cx="7772400" cy="649287"/>
          </a:xfrm>
        </p:spPr>
        <p:txBody>
          <a:bodyPr/>
          <a:lstStyle/>
          <a:p>
            <a:pPr eaLnBrk="1" hangingPunct="1"/>
            <a:r>
              <a:rPr lang="en-GB" altLang="en-US" b="1" dirty="0" smtClean="0"/>
              <a:t/>
            </a:r>
            <a:br>
              <a:rPr lang="en-GB" altLang="en-US" b="1" dirty="0" smtClean="0"/>
            </a:br>
            <a:r>
              <a:rPr lang="en-GB" altLang="en-US" sz="2800" b="1" dirty="0" smtClean="0"/>
              <a:t>Work Package 6 –Support And Improve The Quality Of Early Years Settings</a:t>
            </a:r>
          </a:p>
        </p:txBody>
      </p:sp>
    </p:spTree>
    <p:extLst>
      <p:ext uri="{BB962C8B-B14F-4D97-AF65-F5344CB8AC3E}">
        <p14:creationId xmlns:p14="http://schemas.microsoft.com/office/powerpoint/2010/main" val="35634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clrChange>
              <a:clrFrom>
                <a:srgbClr val="FEFFFF"/>
              </a:clrFrom>
              <a:clrTo>
                <a:srgbClr val="FEFFFF">
                  <a:alpha val="0"/>
                </a:srgbClr>
              </a:clrTo>
            </a:clrChange>
            <a:extLst>
              <a:ext uri="{28A0092B-C50C-407E-A947-70E740481C1C}">
                <a14:useLocalDpi xmlns:a14="http://schemas.microsoft.com/office/drawing/2010/main" val="0"/>
              </a:ext>
            </a:extLst>
          </a:blip>
          <a:stretch>
            <a:fillRect/>
          </a:stretch>
        </p:blipFill>
        <p:spPr>
          <a:xfrm>
            <a:off x="4404928" y="1412776"/>
            <a:ext cx="4509120" cy="4509120"/>
          </a:xfrm>
          <a:prstGeom prst="rect">
            <a:avLst/>
          </a:prstGeom>
        </p:spPr>
      </p:pic>
      <p:sp>
        <p:nvSpPr>
          <p:cNvPr id="4" name="Rectangle 3"/>
          <p:cNvSpPr/>
          <p:nvPr/>
        </p:nvSpPr>
        <p:spPr>
          <a:xfrm>
            <a:off x="539552" y="620688"/>
            <a:ext cx="4176464" cy="4801314"/>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smtClean="0">
                <a:solidFill>
                  <a:srgbClr val="000000"/>
                </a:solidFill>
                <a:latin typeface="Arial" pitchFamily="34" charset="0"/>
                <a:cs typeface="Arial" pitchFamily="34" charset="0"/>
                <a:sym typeface="Arial" pitchFamily="34" charset="0"/>
              </a:rPr>
              <a:t>Review of Children’s Centre Services</a:t>
            </a:r>
          </a:p>
          <a:p>
            <a:pPr algn="ctr">
              <a:defRPr/>
            </a:pP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a:solidFill>
                  <a:srgbClr val="000000"/>
                </a:solidFill>
                <a:latin typeface="Arial" pitchFamily="34" charset="0"/>
                <a:cs typeface="Arial" pitchFamily="34" charset="0"/>
                <a:sym typeface="Arial" pitchFamily="34" charset="0"/>
              </a:rPr>
              <a:t>Colin </a:t>
            </a:r>
            <a:r>
              <a:rPr lang="en-GB" altLang="en-US" sz="3200" kern="0" dirty="0" smtClean="0">
                <a:solidFill>
                  <a:srgbClr val="000000"/>
                </a:solidFill>
                <a:latin typeface="Arial" pitchFamily="34" charset="0"/>
                <a:cs typeface="Arial" pitchFamily="34" charset="0"/>
                <a:sym typeface="Arial" pitchFamily="34" charset="0"/>
              </a:rPr>
              <a:t>McKenzie</a:t>
            </a:r>
          </a:p>
          <a:p>
            <a:pPr algn="ctr">
              <a:defRPr/>
            </a:pPr>
            <a:endParaRPr lang="en-GB" altLang="en-US" sz="3200" kern="0" dirty="0" smtClean="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 Consultant</a:t>
            </a:r>
          </a:p>
          <a:p>
            <a:pPr algn="ctr">
              <a:defRPr/>
            </a:pPr>
            <a:r>
              <a:rPr lang="en-GB" altLang="en-US" sz="3200" kern="0" dirty="0" smtClean="0">
                <a:solidFill>
                  <a:srgbClr val="000000"/>
                </a:solidFill>
                <a:latin typeface="Arial" pitchFamily="34" charset="0"/>
                <a:cs typeface="Arial" pitchFamily="34" charset="0"/>
                <a:sym typeface="Arial" pitchFamily="34" charset="0"/>
              </a:rPr>
              <a:t>in </a:t>
            </a:r>
            <a:r>
              <a:rPr lang="en-GB" altLang="en-US" sz="3200" kern="0" dirty="0">
                <a:solidFill>
                  <a:srgbClr val="000000"/>
                </a:solidFill>
                <a:latin typeface="Arial" pitchFamily="34" charset="0"/>
                <a:cs typeface="Arial" pitchFamily="34" charset="0"/>
                <a:sym typeface="Arial" pitchFamily="34" charset="0"/>
              </a:rPr>
              <a:t>Public Health</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pic>
        <p:nvPicPr>
          <p:cNvPr id="7" name="Picture 6" descr="POWERPOINT-background-quark_Layout-1-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610" y="2070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2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95288" y="47625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b="1"/>
              <a:t>The Review Brief</a:t>
            </a:r>
          </a:p>
        </p:txBody>
      </p:sp>
      <p:sp>
        <p:nvSpPr>
          <p:cNvPr id="2" name="Rectangle 1"/>
          <p:cNvSpPr/>
          <p:nvPr/>
        </p:nvSpPr>
        <p:spPr>
          <a:xfrm>
            <a:off x="395288" y="1124744"/>
            <a:ext cx="8353424" cy="4708981"/>
          </a:xfrm>
          <a:prstGeom prst="rect">
            <a:avLst/>
          </a:prstGeom>
        </p:spPr>
        <p:txBody>
          <a:bodyPr wrap="square">
            <a:spAutoFit/>
          </a:bodyPr>
          <a:lstStyle/>
          <a:p>
            <a:pPr fontAlgn="auto">
              <a:spcBef>
                <a:spcPts val="0"/>
              </a:spcBef>
              <a:spcAft>
                <a:spcPts val="0"/>
              </a:spcAft>
              <a:defRPr/>
            </a:pPr>
            <a:r>
              <a:rPr lang="en-GB" sz="2000" b="1" dirty="0">
                <a:latin typeface="+mn-lt"/>
                <a:cs typeface="+mn-cs"/>
              </a:rPr>
              <a:t>As a Children’s partnership the 5 key priorities we need to focus on are: -  </a:t>
            </a:r>
          </a:p>
          <a:p>
            <a:pPr fontAlgn="auto">
              <a:spcBef>
                <a:spcPts val="0"/>
              </a:spcBef>
              <a:spcAft>
                <a:spcPts val="0"/>
              </a:spcAft>
              <a:defRPr/>
            </a:pPr>
            <a:endParaRPr lang="en-GB" sz="2000" b="1" dirty="0">
              <a:latin typeface="+mn-lt"/>
              <a:cs typeface="+mn-cs"/>
            </a:endParaRPr>
          </a:p>
          <a:p>
            <a:pPr marL="177800" indent="-177800" fontAlgn="auto">
              <a:spcBef>
                <a:spcPts val="0"/>
              </a:spcBef>
              <a:spcAft>
                <a:spcPts val="1200"/>
              </a:spcAft>
              <a:buFont typeface="Arial" panose="020B0604020202020204" pitchFamily="34" charset="0"/>
              <a:buChar char="•"/>
              <a:defRPr/>
            </a:pPr>
            <a:r>
              <a:rPr lang="en-GB" sz="2200" dirty="0">
                <a:latin typeface="+mn-lt"/>
                <a:cs typeface="+mn-cs"/>
              </a:rPr>
              <a:t>Children with disabilities- improve outcomes for children with a disability</a:t>
            </a:r>
          </a:p>
          <a:p>
            <a:pPr marL="177800" indent="-177800" fontAlgn="auto">
              <a:spcBef>
                <a:spcPts val="0"/>
              </a:spcBef>
              <a:spcAft>
                <a:spcPts val="1200"/>
              </a:spcAft>
              <a:buFont typeface="Arial" panose="020B0604020202020204" pitchFamily="34" charset="0"/>
              <a:buChar char="•"/>
              <a:defRPr/>
            </a:pPr>
            <a:r>
              <a:rPr lang="en-GB" sz="2200" dirty="0" smtClean="0">
                <a:latin typeface="+mn-lt"/>
                <a:cs typeface="+mn-cs"/>
              </a:rPr>
              <a:t>Think </a:t>
            </a:r>
            <a:r>
              <a:rPr lang="en-GB" sz="2200" dirty="0">
                <a:latin typeface="+mn-lt"/>
                <a:cs typeface="+mn-cs"/>
              </a:rPr>
              <a:t>family - develop a ‘think family’ approach and culture across the partnership to target resources and support vulnerable families</a:t>
            </a:r>
          </a:p>
          <a:p>
            <a:pPr marL="177800" indent="-177800" fontAlgn="auto">
              <a:spcBef>
                <a:spcPts val="0"/>
              </a:spcBef>
              <a:spcAft>
                <a:spcPts val="1200"/>
              </a:spcAft>
              <a:buFont typeface="Arial" panose="020B0604020202020204" pitchFamily="34" charset="0"/>
              <a:buChar char="•"/>
              <a:defRPr/>
            </a:pPr>
            <a:r>
              <a:rPr lang="en-GB" sz="2200" dirty="0" smtClean="0">
                <a:latin typeface="+mn-lt"/>
                <a:cs typeface="+mn-cs"/>
              </a:rPr>
              <a:t>Youth </a:t>
            </a:r>
            <a:r>
              <a:rPr lang="en-GB" sz="2200" dirty="0">
                <a:latin typeface="+mn-lt"/>
                <a:cs typeface="+mn-cs"/>
              </a:rPr>
              <a:t>offending - reduce the number of young people offending for the first time</a:t>
            </a:r>
          </a:p>
          <a:p>
            <a:pPr marL="177800" indent="-177800" fontAlgn="auto">
              <a:spcBef>
                <a:spcPts val="0"/>
              </a:spcBef>
              <a:spcAft>
                <a:spcPts val="1200"/>
              </a:spcAft>
              <a:buFont typeface="Arial" panose="020B0604020202020204" pitchFamily="34" charset="0"/>
              <a:buChar char="•"/>
              <a:defRPr/>
            </a:pPr>
            <a:r>
              <a:rPr lang="en-GB" sz="2200" dirty="0" smtClean="0">
                <a:latin typeface="+mn-lt"/>
                <a:cs typeface="+mn-cs"/>
              </a:rPr>
              <a:t>Mental </a:t>
            </a:r>
            <a:r>
              <a:rPr lang="en-GB" sz="2200" dirty="0">
                <a:latin typeface="+mn-lt"/>
                <a:cs typeface="+mn-cs"/>
              </a:rPr>
              <a:t>health - improve the emotional and mental health and wellbeing of children, young people and their parents and carers</a:t>
            </a:r>
          </a:p>
          <a:p>
            <a:pPr marL="177800" indent="-177800" fontAlgn="auto">
              <a:spcBef>
                <a:spcPts val="0"/>
              </a:spcBef>
              <a:spcAft>
                <a:spcPts val="1200"/>
              </a:spcAft>
              <a:buFont typeface="Arial" panose="020B0604020202020204" pitchFamily="34" charset="0"/>
              <a:buChar char="•"/>
              <a:defRPr/>
            </a:pPr>
            <a:r>
              <a:rPr lang="en-GB" sz="2200" dirty="0" smtClean="0">
                <a:latin typeface="+mn-lt"/>
                <a:cs typeface="+mn-cs"/>
              </a:rPr>
              <a:t>Early </a:t>
            </a:r>
            <a:r>
              <a:rPr lang="en-GB" sz="2200" dirty="0">
                <a:latin typeface="+mn-lt"/>
                <a:cs typeface="+mn-cs"/>
              </a:rPr>
              <a:t>years - improve outcomes for our youngest children (aged 0-5 years)</a:t>
            </a:r>
          </a:p>
        </p:txBody>
      </p:sp>
    </p:spTree>
    <p:extLst>
      <p:ext uri="{BB962C8B-B14F-4D97-AF65-F5344CB8AC3E}">
        <p14:creationId xmlns:p14="http://schemas.microsoft.com/office/powerpoint/2010/main" val="383077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395288" y="476250"/>
            <a:ext cx="83534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b="1"/>
              <a:t>The Review Brief....continued. </a:t>
            </a:r>
          </a:p>
          <a:p>
            <a:pPr eaLnBrk="1" hangingPunct="1">
              <a:spcBef>
                <a:spcPct val="0"/>
              </a:spcBef>
              <a:buFontTx/>
              <a:buNone/>
            </a:pPr>
            <a:r>
              <a:rPr lang="en-GB" altLang="en-US" sz="2000" b="1"/>
              <a:t>With a focus on Children’s centre services our priorities are to:</a:t>
            </a:r>
          </a:p>
        </p:txBody>
      </p:sp>
      <p:sp>
        <p:nvSpPr>
          <p:cNvPr id="3" name="Rectangle 2"/>
          <p:cNvSpPr/>
          <p:nvPr/>
        </p:nvSpPr>
        <p:spPr>
          <a:xfrm>
            <a:off x="251521" y="1406525"/>
            <a:ext cx="8640960" cy="4801314"/>
          </a:xfrm>
          <a:prstGeom prst="rect">
            <a:avLst/>
          </a:prstGeom>
        </p:spPr>
        <p:txBody>
          <a:bodyPr wrap="square">
            <a:spAutoFit/>
          </a:bodyPr>
          <a:lstStyle/>
          <a:p>
            <a:pPr marL="273050" lvl="1" indent="-209550" fontAlgn="auto">
              <a:spcBef>
                <a:spcPts val="0"/>
              </a:spcBef>
              <a:spcAft>
                <a:spcPts val="600"/>
              </a:spcAft>
              <a:buFont typeface="Arial" panose="020B0604020202020204" pitchFamily="34" charset="0"/>
              <a:buChar char="•"/>
              <a:defRPr/>
            </a:pPr>
            <a:r>
              <a:rPr lang="en-GB" sz="2200" dirty="0">
                <a:latin typeface="+mn-lt"/>
                <a:cs typeface="+mn-cs"/>
              </a:rPr>
              <a:t>Further integrate provision with community services - such as health visiting, school nursing, paediatric therapies, and emotional health and wellbeing (</a:t>
            </a:r>
            <a:r>
              <a:rPr lang="en-GB" sz="2200" dirty="0" err="1">
                <a:latin typeface="+mn-lt"/>
                <a:cs typeface="+mn-cs"/>
              </a:rPr>
              <a:t>inc</a:t>
            </a:r>
            <a:r>
              <a:rPr lang="en-GB" sz="2200" dirty="0">
                <a:latin typeface="+mn-lt"/>
                <a:cs typeface="+mn-cs"/>
              </a:rPr>
              <a:t> CAMHS) and adult services. </a:t>
            </a:r>
          </a:p>
          <a:p>
            <a:pPr marL="273050" lvl="1" indent="-209550" fontAlgn="auto">
              <a:spcBef>
                <a:spcPts val="0"/>
              </a:spcBef>
              <a:spcAft>
                <a:spcPts val="600"/>
              </a:spcAft>
              <a:buFont typeface="Arial" panose="020B0604020202020204" pitchFamily="34" charset="0"/>
              <a:buChar char="•"/>
              <a:defRPr/>
            </a:pPr>
            <a:r>
              <a:rPr lang="en-GB" sz="2200" dirty="0" smtClean="0">
                <a:latin typeface="+mn-lt"/>
                <a:cs typeface="+mn-cs"/>
              </a:rPr>
              <a:t>Extend </a:t>
            </a:r>
            <a:r>
              <a:rPr lang="en-GB" sz="2200" dirty="0">
                <a:latin typeface="+mn-lt"/>
                <a:cs typeface="+mn-cs"/>
              </a:rPr>
              <a:t>our reach into communities to engage with vulnerable families and those with complex and multiple needs, connect with Family First teams (Troubled Families agenda).  </a:t>
            </a:r>
          </a:p>
          <a:p>
            <a:pPr marL="273050" lvl="1" indent="-209550" fontAlgn="auto">
              <a:spcBef>
                <a:spcPts val="0"/>
              </a:spcBef>
              <a:spcAft>
                <a:spcPts val="600"/>
              </a:spcAft>
              <a:buFont typeface="Arial" panose="020B0604020202020204" pitchFamily="34" charset="0"/>
              <a:buChar char="•"/>
              <a:defRPr/>
            </a:pPr>
            <a:r>
              <a:rPr lang="en-GB" sz="2200" dirty="0" smtClean="0">
                <a:latin typeface="+mn-lt"/>
                <a:cs typeface="+mn-cs"/>
              </a:rPr>
              <a:t>Work </a:t>
            </a:r>
            <a:r>
              <a:rPr lang="en-GB" sz="2200" dirty="0">
                <a:latin typeface="+mn-lt"/>
                <a:cs typeface="+mn-cs"/>
              </a:rPr>
              <a:t>locally with a wider base of community services to identify and intervene early with those families most at risk.</a:t>
            </a:r>
          </a:p>
          <a:p>
            <a:pPr marL="273050" lvl="1" indent="-209550" fontAlgn="auto">
              <a:spcBef>
                <a:spcPts val="0"/>
              </a:spcBef>
              <a:spcAft>
                <a:spcPts val="600"/>
              </a:spcAft>
              <a:buFont typeface="Arial" panose="020B0604020202020204" pitchFamily="34" charset="0"/>
              <a:buChar char="•"/>
              <a:defRPr/>
            </a:pPr>
            <a:r>
              <a:rPr lang="en-GB" sz="2200" dirty="0" smtClean="0">
                <a:latin typeface="+mn-lt"/>
                <a:cs typeface="+mn-cs"/>
              </a:rPr>
              <a:t>Support </a:t>
            </a:r>
            <a:r>
              <a:rPr lang="en-GB" sz="2200" dirty="0">
                <a:latin typeface="+mn-lt"/>
                <a:cs typeface="+mn-cs"/>
              </a:rPr>
              <a:t>behaviour change in families earlier and so reduce the need for them to access high cost, high demand services, especially social </a:t>
            </a:r>
            <a:r>
              <a:rPr lang="en-GB" sz="2200" dirty="0" smtClean="0">
                <a:latin typeface="+mn-lt"/>
                <a:cs typeface="+mn-cs"/>
              </a:rPr>
              <a:t>care.</a:t>
            </a:r>
            <a:endParaRPr lang="en-GB" sz="2200" dirty="0">
              <a:latin typeface="+mn-lt"/>
              <a:cs typeface="+mn-cs"/>
            </a:endParaRPr>
          </a:p>
          <a:p>
            <a:pPr marL="273050" lvl="1" indent="-209550" fontAlgn="auto">
              <a:spcBef>
                <a:spcPts val="0"/>
              </a:spcBef>
              <a:spcAft>
                <a:spcPts val="600"/>
              </a:spcAft>
              <a:buFont typeface="Arial" panose="020B0604020202020204" pitchFamily="34" charset="0"/>
              <a:buChar char="•"/>
              <a:defRPr/>
            </a:pPr>
            <a:r>
              <a:rPr lang="en-GB" sz="2200" dirty="0" smtClean="0">
                <a:latin typeface="+mn-lt"/>
                <a:cs typeface="+mn-cs"/>
              </a:rPr>
              <a:t>Develop </a:t>
            </a:r>
            <a:r>
              <a:rPr lang="en-GB" sz="2200" dirty="0">
                <a:latin typeface="+mn-lt"/>
                <a:cs typeface="+mn-cs"/>
              </a:rPr>
              <a:t>strong arrangements with adult’s services and health community services and explore opportunities to maximise the involvement of the community and voluntary sector. </a:t>
            </a:r>
          </a:p>
        </p:txBody>
      </p:sp>
    </p:spTree>
    <p:extLst>
      <p:ext uri="{BB962C8B-B14F-4D97-AF65-F5344CB8AC3E}">
        <p14:creationId xmlns:p14="http://schemas.microsoft.com/office/powerpoint/2010/main" val="385543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850" y="1085850"/>
            <a:ext cx="8496300" cy="6463308"/>
          </a:xfrm>
          <a:prstGeom prst="rect">
            <a:avLst/>
          </a:prstGeom>
        </p:spPr>
        <p:txBody>
          <a:bodyPr>
            <a:spAutoFit/>
          </a:bodyPr>
          <a:lstStyle/>
          <a:p>
            <a:pPr marL="285750" indent="-285750" fontAlgn="auto">
              <a:spcBef>
                <a:spcPts val="0"/>
              </a:spcBef>
              <a:spcAft>
                <a:spcPts val="1200"/>
              </a:spcAft>
              <a:buFont typeface="Arial" panose="020B0604020202020204" pitchFamily="34" charset="0"/>
              <a:buChar char="•"/>
              <a:defRPr/>
            </a:pPr>
            <a:r>
              <a:rPr lang="en-GB" sz="2200" dirty="0" smtClean="0">
                <a:latin typeface="+mn-lt"/>
                <a:cs typeface="+mn-cs"/>
              </a:rPr>
              <a:t>Children’s </a:t>
            </a:r>
            <a:r>
              <a:rPr lang="en-GB" sz="2200" dirty="0">
                <a:latin typeface="+mn-lt"/>
                <a:cs typeface="+mn-cs"/>
              </a:rPr>
              <a:t>centres Services and the services that work with them, are key to the delivery of the priorities and to developing a community based approach.</a:t>
            </a:r>
          </a:p>
          <a:p>
            <a:pPr marL="285750" indent="-285750" fontAlgn="auto">
              <a:spcBef>
                <a:spcPts val="0"/>
              </a:spcBef>
              <a:spcAft>
                <a:spcPts val="1200"/>
              </a:spcAft>
              <a:buFont typeface="Arial" panose="020B0604020202020204" pitchFamily="34" charset="0"/>
              <a:buChar char="•"/>
              <a:defRPr/>
            </a:pPr>
            <a:r>
              <a:rPr lang="en-GB" sz="2200" dirty="0">
                <a:latin typeface="+mn-lt"/>
                <a:cs typeface="+mn-cs"/>
              </a:rPr>
              <a:t>W</a:t>
            </a:r>
            <a:r>
              <a:rPr lang="en-GB" sz="2200" dirty="0" smtClean="0">
                <a:latin typeface="+mn-lt"/>
                <a:cs typeface="+mn-cs"/>
              </a:rPr>
              <a:t>e </a:t>
            </a:r>
            <a:r>
              <a:rPr lang="en-GB" sz="2200" dirty="0">
                <a:latin typeface="+mn-lt"/>
                <a:cs typeface="+mn-cs"/>
              </a:rPr>
              <a:t>are looking to make the most of finances that are </a:t>
            </a:r>
            <a:r>
              <a:rPr lang="en-GB" sz="2200" dirty="0" smtClean="0">
                <a:latin typeface="+mn-lt"/>
                <a:cs typeface="+mn-cs"/>
              </a:rPr>
              <a:t>available.</a:t>
            </a:r>
          </a:p>
          <a:p>
            <a:pPr marL="285750" indent="-285750" fontAlgn="auto">
              <a:spcBef>
                <a:spcPts val="0"/>
              </a:spcBef>
              <a:spcAft>
                <a:spcPts val="1200"/>
              </a:spcAft>
              <a:buFont typeface="Arial" panose="020B0604020202020204" pitchFamily="34" charset="0"/>
              <a:buChar char="•"/>
              <a:defRPr/>
            </a:pPr>
            <a:r>
              <a:rPr lang="en-GB" sz="2200" dirty="0" smtClean="0">
                <a:latin typeface="+mn-lt"/>
                <a:cs typeface="+mn-cs"/>
              </a:rPr>
              <a:t>The </a:t>
            </a:r>
            <a:r>
              <a:rPr lang="en-GB" sz="2200" dirty="0">
                <a:latin typeface="+mn-lt"/>
                <a:cs typeface="+mn-cs"/>
              </a:rPr>
              <a:t>review is focused on NEED and services required to support that need. NOT a Children’s Centre buildings based review.</a:t>
            </a:r>
          </a:p>
          <a:p>
            <a:pPr marL="285750" indent="-285750" fontAlgn="auto">
              <a:spcBef>
                <a:spcPts val="0"/>
              </a:spcBef>
              <a:spcAft>
                <a:spcPts val="1200"/>
              </a:spcAft>
              <a:buFont typeface="Arial" panose="020B0604020202020204" pitchFamily="34" charset="0"/>
              <a:buChar char="•"/>
              <a:defRPr/>
            </a:pPr>
            <a:r>
              <a:rPr lang="en-GB" sz="2200" dirty="0" smtClean="0">
                <a:latin typeface="+mn-lt"/>
                <a:cs typeface="+mn-cs"/>
              </a:rPr>
              <a:t>It </a:t>
            </a:r>
            <a:r>
              <a:rPr lang="en-GB" sz="2200" dirty="0">
                <a:latin typeface="+mn-lt"/>
                <a:cs typeface="+mn-cs"/>
              </a:rPr>
              <a:t>is important to appreciate that funding for local authorities is set to reduce over the next three years.  </a:t>
            </a:r>
          </a:p>
          <a:p>
            <a:pPr marL="285750" indent="-285750" fontAlgn="auto">
              <a:spcBef>
                <a:spcPts val="0"/>
              </a:spcBef>
              <a:spcAft>
                <a:spcPts val="1200"/>
              </a:spcAft>
              <a:buFont typeface="Arial" panose="020B0604020202020204" pitchFamily="34" charset="0"/>
              <a:buChar char="•"/>
              <a:defRPr/>
            </a:pPr>
            <a:r>
              <a:rPr lang="en-GB" sz="2200" dirty="0" smtClean="0">
                <a:latin typeface="+mn-lt"/>
                <a:cs typeface="+mn-cs"/>
              </a:rPr>
              <a:t>The </a:t>
            </a:r>
            <a:r>
              <a:rPr lang="en-GB" sz="2200" dirty="0">
                <a:latin typeface="+mn-lt"/>
                <a:cs typeface="+mn-cs"/>
              </a:rPr>
              <a:t>transfer of Public Health Services from the NHS to Local authorities provides further opportunity to do things differently.</a:t>
            </a:r>
          </a:p>
          <a:p>
            <a:pPr marL="285750" indent="-285750" fontAlgn="auto">
              <a:spcBef>
                <a:spcPts val="0"/>
              </a:spcBef>
              <a:spcAft>
                <a:spcPts val="1200"/>
              </a:spcAft>
              <a:buFont typeface="Arial" panose="020B0604020202020204" pitchFamily="34" charset="0"/>
              <a:buChar char="•"/>
              <a:defRPr/>
            </a:pPr>
            <a:r>
              <a:rPr lang="en-GB" sz="2200" dirty="0" smtClean="0">
                <a:latin typeface="+mn-lt"/>
                <a:cs typeface="+mn-cs"/>
              </a:rPr>
              <a:t>In </a:t>
            </a:r>
            <a:r>
              <a:rPr lang="en-GB" sz="2200" dirty="0">
                <a:latin typeface="+mn-lt"/>
                <a:cs typeface="+mn-cs"/>
              </a:rPr>
              <a:t>determining a new delivery model it is essential to gain the voice of the child from parents/carers and those of key partners and providers.</a:t>
            </a:r>
          </a:p>
          <a:p>
            <a:pPr marL="285750" indent="-285750" fontAlgn="auto">
              <a:spcBef>
                <a:spcPts val="0"/>
              </a:spcBef>
              <a:spcAft>
                <a:spcPts val="0"/>
              </a:spcAft>
              <a:buFont typeface="Arial" panose="020B0604020202020204" pitchFamily="34" charset="0"/>
              <a:buChar char="•"/>
              <a:defRPr/>
            </a:pPr>
            <a:endParaRPr lang="en-GB" dirty="0">
              <a:latin typeface="+mn-lt"/>
              <a:cs typeface="+mn-cs"/>
            </a:endParaRPr>
          </a:p>
          <a:p>
            <a:pPr marL="285750" indent="-285750" fontAlgn="auto">
              <a:spcBef>
                <a:spcPts val="0"/>
              </a:spcBef>
              <a:spcAft>
                <a:spcPts val="0"/>
              </a:spcAft>
              <a:buFont typeface="Arial" panose="020B0604020202020204" pitchFamily="34" charset="0"/>
              <a:buChar char="•"/>
              <a:defRPr/>
            </a:pPr>
            <a:endParaRPr lang="en-GB" dirty="0">
              <a:latin typeface="+mn-lt"/>
              <a:cs typeface="+mn-cs"/>
            </a:endParaRPr>
          </a:p>
          <a:p>
            <a:pPr marL="285750" indent="-285750" fontAlgn="auto">
              <a:spcBef>
                <a:spcPts val="0"/>
              </a:spcBef>
              <a:spcAft>
                <a:spcPts val="0"/>
              </a:spcAft>
              <a:buFont typeface="Arial" panose="020B0604020202020204" pitchFamily="34" charset="0"/>
              <a:buChar char="•"/>
              <a:defRPr/>
            </a:pPr>
            <a:endParaRPr lang="en-GB" dirty="0">
              <a:latin typeface="+mn-lt"/>
              <a:cs typeface="+mn-cs"/>
            </a:endParaRPr>
          </a:p>
          <a:p>
            <a:pPr fontAlgn="auto">
              <a:spcBef>
                <a:spcPts val="0"/>
              </a:spcBef>
              <a:spcAft>
                <a:spcPts val="0"/>
              </a:spcAft>
              <a:defRPr/>
            </a:pPr>
            <a:endParaRPr lang="en-GB" dirty="0">
              <a:latin typeface="+mn-lt"/>
              <a:cs typeface="+mn-cs"/>
            </a:endParaRPr>
          </a:p>
          <a:p>
            <a:pPr marL="285750" indent="-285750" fontAlgn="auto">
              <a:spcBef>
                <a:spcPts val="0"/>
              </a:spcBef>
              <a:spcAft>
                <a:spcPts val="0"/>
              </a:spcAft>
              <a:buFont typeface="Arial" panose="020B0604020202020204" pitchFamily="34" charset="0"/>
              <a:buChar char="•"/>
              <a:defRPr/>
            </a:pPr>
            <a:endParaRPr lang="en-GB" dirty="0">
              <a:latin typeface="+mn-lt"/>
              <a:cs typeface="+mn-cs"/>
            </a:endParaRPr>
          </a:p>
        </p:txBody>
      </p:sp>
      <p:sp>
        <p:nvSpPr>
          <p:cNvPr id="4099" name="TextBox 4"/>
          <p:cNvSpPr txBox="1">
            <a:spLocks noChangeArrowheads="1"/>
          </p:cNvSpPr>
          <p:nvPr/>
        </p:nvSpPr>
        <p:spPr bwMode="auto">
          <a:xfrm>
            <a:off x="395288" y="47625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b="1" dirty="0"/>
              <a:t>Key points to note</a:t>
            </a:r>
          </a:p>
        </p:txBody>
      </p:sp>
    </p:spTree>
    <p:extLst>
      <p:ext uri="{BB962C8B-B14F-4D97-AF65-F5344CB8AC3E}">
        <p14:creationId xmlns:p14="http://schemas.microsoft.com/office/powerpoint/2010/main" val="72291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395288" y="47625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b="1" dirty="0"/>
              <a:t>Where are we now?</a:t>
            </a:r>
          </a:p>
        </p:txBody>
      </p:sp>
      <p:pic>
        <p:nvPicPr>
          <p:cNvPr id="5123"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313" y="769144"/>
            <a:ext cx="7991475" cy="5396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84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395288" y="47625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b="1"/>
              <a:t>Shaping the future?</a:t>
            </a:r>
          </a:p>
        </p:txBody>
      </p:sp>
      <p:sp>
        <p:nvSpPr>
          <p:cNvPr id="5" name="Rectangle 4"/>
          <p:cNvSpPr/>
          <p:nvPr/>
        </p:nvSpPr>
        <p:spPr>
          <a:xfrm>
            <a:off x="395289" y="1340768"/>
            <a:ext cx="8353424" cy="4231928"/>
          </a:xfrm>
          <a:prstGeom prst="rect">
            <a:avLst/>
          </a:prstGeom>
        </p:spPr>
        <p:txBody>
          <a:bodyPr wrap="square">
            <a:spAutoFit/>
          </a:bodyPr>
          <a:lstStyle/>
          <a:p>
            <a:pPr fontAlgn="auto">
              <a:spcBef>
                <a:spcPts val="0"/>
              </a:spcBef>
              <a:spcAft>
                <a:spcPts val="1800"/>
              </a:spcAft>
              <a:defRPr/>
            </a:pPr>
            <a:r>
              <a:rPr lang="en-GB" sz="2800" b="1" kern="0" dirty="0">
                <a:latin typeface="+mn-lt"/>
                <a:ea typeface="ＭＳ Ｐゴシック" pitchFamily="34" charset="-128"/>
                <a:cs typeface="+mn-cs"/>
              </a:rPr>
              <a:t>The Key questions we need to ask ourselves to support the direction of travel for the </a:t>
            </a:r>
            <a:r>
              <a:rPr lang="en-GB" sz="2800" b="1" kern="0" dirty="0" smtClean="0">
                <a:latin typeface="+mn-lt"/>
                <a:ea typeface="ＭＳ Ｐゴシック" pitchFamily="34" charset="-128"/>
                <a:cs typeface="+mn-cs"/>
              </a:rPr>
              <a:t>Children’s Centre </a:t>
            </a:r>
            <a:r>
              <a:rPr lang="en-GB" sz="2800" b="1" kern="0" dirty="0">
                <a:latin typeface="+mn-lt"/>
                <a:ea typeface="ＭＳ Ｐゴシック" pitchFamily="34" charset="-128"/>
                <a:cs typeface="+mn-cs"/>
              </a:rPr>
              <a:t>S</a:t>
            </a:r>
            <a:r>
              <a:rPr lang="en-GB" sz="2800" b="1" kern="0" dirty="0" smtClean="0">
                <a:latin typeface="+mn-lt"/>
                <a:ea typeface="ＭＳ Ｐゴシック" pitchFamily="34" charset="-128"/>
                <a:cs typeface="+mn-cs"/>
              </a:rPr>
              <a:t>ervices </a:t>
            </a:r>
            <a:r>
              <a:rPr lang="en-GB" sz="2800" b="1" kern="0" dirty="0">
                <a:latin typeface="+mn-lt"/>
                <a:ea typeface="ＭＳ Ｐゴシック" pitchFamily="34" charset="-128"/>
                <a:cs typeface="+mn-cs"/>
              </a:rPr>
              <a:t>R</a:t>
            </a:r>
            <a:r>
              <a:rPr lang="en-GB" sz="2800" b="1" kern="0" dirty="0" smtClean="0">
                <a:latin typeface="+mn-lt"/>
                <a:ea typeface="ＭＳ Ｐゴシック" pitchFamily="34" charset="-128"/>
                <a:cs typeface="+mn-cs"/>
              </a:rPr>
              <a:t>eview are</a:t>
            </a:r>
            <a:r>
              <a:rPr lang="en-GB" sz="2800" b="1" kern="0" dirty="0">
                <a:latin typeface="+mn-lt"/>
                <a:ea typeface="ＭＳ Ｐゴシック" pitchFamily="34" charset="-128"/>
                <a:cs typeface="+mn-cs"/>
              </a:rPr>
              <a:t>:</a:t>
            </a:r>
          </a:p>
          <a:p>
            <a:pPr marL="457200" indent="-457200" fontAlgn="auto">
              <a:spcBef>
                <a:spcPts val="0"/>
              </a:spcBef>
              <a:spcAft>
                <a:spcPts val="1800"/>
              </a:spcAft>
              <a:buFont typeface="+mj-lt"/>
              <a:buAutoNum type="arabicPeriod"/>
              <a:defRPr/>
            </a:pPr>
            <a:r>
              <a:rPr lang="en-GB" sz="2800" kern="0" dirty="0">
                <a:latin typeface="+mn-lt"/>
                <a:ea typeface="ＭＳ Ｐゴシック" pitchFamily="34" charset="-128"/>
                <a:cs typeface="+mn-cs"/>
              </a:rPr>
              <a:t>Based on the </a:t>
            </a:r>
            <a:r>
              <a:rPr lang="en-GB" sz="2800" kern="0" dirty="0" smtClean="0">
                <a:latin typeface="+mn-lt"/>
                <a:ea typeface="ＭＳ Ｐゴシック" pitchFamily="34" charset="-128"/>
                <a:cs typeface="+mn-cs"/>
              </a:rPr>
              <a:t>priorities mentioned, </a:t>
            </a:r>
            <a:r>
              <a:rPr lang="en-GB" sz="2800" kern="0" dirty="0">
                <a:latin typeface="+mn-lt"/>
                <a:ea typeface="ＭＳ Ｐゴシック" pitchFamily="34" charset="-128"/>
                <a:cs typeface="+mn-cs"/>
              </a:rPr>
              <a:t>what do we see children’s </a:t>
            </a:r>
            <a:r>
              <a:rPr lang="en-GB" sz="2800" kern="0" dirty="0" smtClean="0">
                <a:latin typeface="+mn-lt"/>
                <a:ea typeface="ＭＳ Ｐゴシック" pitchFamily="34" charset="-128"/>
                <a:cs typeface="+mn-cs"/>
              </a:rPr>
              <a:t>centre </a:t>
            </a:r>
            <a:r>
              <a:rPr lang="en-GB" sz="2800" kern="0" dirty="0">
                <a:latin typeface="+mn-lt"/>
                <a:ea typeface="ＭＳ Ｐゴシック" pitchFamily="34" charset="-128"/>
                <a:cs typeface="+mn-cs"/>
              </a:rPr>
              <a:t>services offering moving forward?</a:t>
            </a:r>
          </a:p>
          <a:p>
            <a:pPr marL="457200" indent="-457200" fontAlgn="auto">
              <a:spcBef>
                <a:spcPts val="0"/>
              </a:spcBef>
              <a:spcAft>
                <a:spcPts val="1800"/>
              </a:spcAft>
              <a:buFont typeface="+mj-lt"/>
              <a:buAutoNum type="arabicPeriod"/>
              <a:defRPr/>
            </a:pPr>
            <a:r>
              <a:rPr lang="en-GB" sz="2800" kern="0" dirty="0">
                <a:latin typeface="+mn-lt"/>
                <a:ea typeface="ＭＳ Ｐゴシック" pitchFamily="34" charset="-128"/>
                <a:cs typeface="+mn-cs"/>
              </a:rPr>
              <a:t>What changes will we need to make to revise the offer?</a:t>
            </a:r>
          </a:p>
          <a:p>
            <a:pPr marL="457200" indent="-457200" fontAlgn="auto">
              <a:spcBef>
                <a:spcPts val="0"/>
              </a:spcBef>
              <a:spcAft>
                <a:spcPts val="1800"/>
              </a:spcAft>
              <a:buFont typeface="+mj-lt"/>
              <a:buAutoNum type="arabicPeriod"/>
              <a:defRPr/>
            </a:pPr>
            <a:r>
              <a:rPr lang="en-GB" sz="2800" kern="0" dirty="0">
                <a:latin typeface="+mn-lt"/>
                <a:ea typeface="ＭＳ Ｐゴシック" pitchFamily="34" charset="-128"/>
                <a:cs typeface="+mn-cs"/>
              </a:rPr>
              <a:t>How will we judge success moving forward?</a:t>
            </a:r>
          </a:p>
        </p:txBody>
      </p:sp>
    </p:spTree>
    <p:extLst>
      <p:ext uri="{BB962C8B-B14F-4D97-AF65-F5344CB8AC3E}">
        <p14:creationId xmlns:p14="http://schemas.microsoft.com/office/powerpoint/2010/main" val="384975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620688"/>
            <a:ext cx="4176464" cy="5293757"/>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a:solidFill>
                  <a:srgbClr val="000000"/>
                </a:solidFill>
                <a:latin typeface="Arial" pitchFamily="34" charset="0"/>
                <a:cs typeface="Arial" pitchFamily="34" charset="0"/>
                <a:sym typeface="Arial" pitchFamily="34" charset="0"/>
              </a:rPr>
              <a:t>Consultation of </a:t>
            </a:r>
            <a:r>
              <a:rPr lang="en-GB" altLang="en-US" sz="3200" b="1" kern="0" dirty="0" smtClean="0">
                <a:solidFill>
                  <a:srgbClr val="000000"/>
                </a:solidFill>
                <a:latin typeface="Arial" pitchFamily="34" charset="0"/>
                <a:cs typeface="Arial" pitchFamily="34" charset="0"/>
                <a:sym typeface="Arial" pitchFamily="34" charset="0"/>
              </a:rPr>
              <a:t>early years </a:t>
            </a:r>
            <a:r>
              <a:rPr lang="en-GB" altLang="en-US" sz="3200" b="1" kern="0" dirty="0">
                <a:solidFill>
                  <a:srgbClr val="000000"/>
                </a:solidFill>
                <a:latin typeface="Arial" pitchFamily="34" charset="0"/>
                <a:cs typeface="Arial" pitchFamily="34" charset="0"/>
                <a:sym typeface="Arial" pitchFamily="34" charset="0"/>
              </a:rPr>
              <a:t>objectives </a:t>
            </a:r>
          </a:p>
          <a:p>
            <a:pPr algn="ctr">
              <a:defRPr/>
            </a:pPr>
            <a:endParaRPr lang="en-GB" altLang="en-US" sz="3200" kern="0" dirty="0" smtClean="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Jamie Lees</a:t>
            </a:r>
          </a:p>
          <a:p>
            <a:pPr algn="ctr">
              <a:defRPr/>
            </a:pPr>
            <a:endParaRPr lang="en-GB" altLang="en-US" sz="3200" kern="0" dirty="0" smtClean="0">
              <a:solidFill>
                <a:srgbClr val="000000"/>
              </a:solidFill>
              <a:latin typeface="Arial" pitchFamily="34" charset="0"/>
              <a:cs typeface="Arial" pitchFamily="34" charset="0"/>
              <a:sym typeface="Arial" pitchFamily="34" charset="0"/>
            </a:endParaRPr>
          </a:p>
          <a:p>
            <a:pPr algn="ctr">
              <a:defRPr/>
            </a:pPr>
            <a:r>
              <a:rPr lang="en-GB" altLang="en-US" sz="3200" kern="0" dirty="0" smtClean="0">
                <a:solidFill>
                  <a:srgbClr val="000000"/>
                </a:solidFill>
                <a:latin typeface="Arial" pitchFamily="34" charset="0"/>
                <a:cs typeface="Arial" pitchFamily="34" charset="0"/>
                <a:sym typeface="Arial" pitchFamily="34" charset="0"/>
              </a:rPr>
              <a:t> Commissioning Officer</a:t>
            </a:r>
            <a:endParaRPr lang="en-GB" altLang="en-US" sz="3200" kern="0" dirty="0">
              <a:solidFill>
                <a:srgbClr val="000000"/>
              </a:solidFill>
              <a:latin typeface="Arial" pitchFamily="34" charset="0"/>
              <a:cs typeface="Arial" pitchFamily="34" charset="0"/>
              <a:sym typeface="Arial" pitchFamily="34" charset="0"/>
            </a:endParaRP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pic>
        <p:nvPicPr>
          <p:cNvPr id="5" name="Picture 4"/>
          <p:cNvPicPr>
            <a:picLocks noChangeAspect="1"/>
          </p:cNvPicPr>
          <p:nvPr/>
        </p:nvPicPr>
        <p:blipFill>
          <a:blip r:embed="rId2">
            <a:clrChange>
              <a:clrFrom>
                <a:srgbClr val="FAFBFF"/>
              </a:clrFrom>
              <a:clrTo>
                <a:srgbClr val="FAFBFF">
                  <a:alpha val="0"/>
                </a:srgbClr>
              </a:clrTo>
            </a:clrChange>
            <a:extLst>
              <a:ext uri="{28A0092B-C50C-407E-A947-70E740481C1C}">
                <a14:useLocalDpi xmlns:a14="http://schemas.microsoft.com/office/drawing/2010/main" val="0"/>
              </a:ext>
            </a:extLst>
          </a:blip>
          <a:stretch>
            <a:fillRect/>
          </a:stretch>
        </p:blipFill>
        <p:spPr>
          <a:xfrm>
            <a:off x="5580112" y="605792"/>
            <a:ext cx="3272330" cy="5157192"/>
          </a:xfrm>
          <a:prstGeom prst="rect">
            <a:avLst/>
          </a:prstGeom>
        </p:spPr>
      </p:pic>
      <p:pic>
        <p:nvPicPr>
          <p:cNvPr id="8" name="Picture 7" descr="POWERPOINT-background-quark_Layout-1-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6143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21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1470025"/>
          </a:xfrm>
        </p:spPr>
        <p:txBody>
          <a:bodyPr/>
          <a:lstStyle/>
          <a:p>
            <a:r>
              <a:rPr lang="en-GB" dirty="0" smtClean="0"/>
              <a:t>Consultation format</a:t>
            </a:r>
            <a:endParaRPr lang="en-US" dirty="0"/>
          </a:p>
        </p:txBody>
      </p:sp>
      <p:sp>
        <p:nvSpPr>
          <p:cNvPr id="3" name="Subtitle 2"/>
          <p:cNvSpPr>
            <a:spLocks noGrp="1"/>
          </p:cNvSpPr>
          <p:nvPr>
            <p:ph type="subTitle" idx="1"/>
          </p:nvPr>
        </p:nvSpPr>
        <p:spPr>
          <a:xfrm>
            <a:off x="1331640" y="2060848"/>
            <a:ext cx="6984776" cy="3384376"/>
          </a:xfrm>
        </p:spPr>
        <p:txBody>
          <a:bodyPr/>
          <a:lstStyle/>
          <a:p>
            <a:pPr marL="457200" indent="-457200" algn="l">
              <a:buFont typeface="Arial" panose="020B0604020202020204" pitchFamily="34" charset="0"/>
              <a:buChar char="•"/>
            </a:pPr>
            <a:r>
              <a:rPr lang="en-GB" sz="2800" dirty="0" smtClean="0"/>
              <a:t>2 x 15 minute workshops</a:t>
            </a:r>
          </a:p>
          <a:p>
            <a:pPr marL="457200" indent="-457200" algn="l">
              <a:buFont typeface="Arial" panose="020B0604020202020204" pitchFamily="34" charset="0"/>
              <a:buChar char="•"/>
            </a:pPr>
            <a:r>
              <a:rPr lang="en-GB" sz="2800" dirty="0" smtClean="0"/>
              <a:t>You can pick from 2 of 6 workshops that are most relevant to you.</a:t>
            </a:r>
          </a:p>
          <a:p>
            <a:pPr marL="457200" indent="-457200" algn="l">
              <a:buFont typeface="Arial" panose="020B0604020202020204" pitchFamily="34" charset="0"/>
              <a:buChar char="•"/>
            </a:pPr>
            <a:r>
              <a:rPr lang="en-GB" sz="2800" dirty="0" smtClean="0"/>
              <a:t>Workshops relate to the 6 work packages used to shape our Early Years Strategy</a:t>
            </a:r>
          </a:p>
          <a:p>
            <a:pPr algn="l"/>
            <a:endParaRPr lang="en-GB" sz="2400" dirty="0" smtClean="0"/>
          </a:p>
          <a:p>
            <a:pPr marL="457200" indent="-457200" algn="l">
              <a:buFont typeface="Arial" panose="020B0604020202020204" pitchFamily="34" charset="0"/>
              <a:buChar char="•"/>
            </a:pPr>
            <a:endParaRPr lang="en-GB" dirty="0" smtClean="0"/>
          </a:p>
        </p:txBody>
      </p:sp>
    </p:spTree>
    <p:extLst>
      <p:ext uri="{BB962C8B-B14F-4D97-AF65-F5344CB8AC3E}">
        <p14:creationId xmlns:p14="http://schemas.microsoft.com/office/powerpoint/2010/main" val="269034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7"/>
            <a:ext cx="7772400" cy="1080120"/>
          </a:xfrm>
        </p:spPr>
        <p:txBody>
          <a:bodyPr/>
          <a:lstStyle/>
          <a:p>
            <a:r>
              <a:rPr lang="en-GB" dirty="0" smtClean="0"/>
              <a:t>6 workshop options</a:t>
            </a:r>
            <a:endParaRPr lang="en-US" dirty="0"/>
          </a:p>
        </p:txBody>
      </p:sp>
      <p:sp>
        <p:nvSpPr>
          <p:cNvPr id="3" name="Subtitle 2"/>
          <p:cNvSpPr>
            <a:spLocks noGrp="1"/>
          </p:cNvSpPr>
          <p:nvPr>
            <p:ph type="subTitle" idx="1"/>
          </p:nvPr>
        </p:nvSpPr>
        <p:spPr>
          <a:xfrm>
            <a:off x="323528" y="1340768"/>
            <a:ext cx="8424936" cy="3024336"/>
          </a:xfrm>
        </p:spPr>
        <p:txBody>
          <a:bodyPr/>
          <a:lstStyle/>
          <a:p>
            <a:pPr marL="514350" indent="-514350" algn="l">
              <a:buFont typeface="+mj-lt"/>
              <a:buAutoNum type="arabicPeriod"/>
            </a:pPr>
            <a:r>
              <a:rPr lang="en-GB" sz="2800" dirty="0" smtClean="0"/>
              <a:t>Improve and update information, advice and guidance for parents and practitioners</a:t>
            </a:r>
          </a:p>
          <a:p>
            <a:pPr marL="514350" indent="-514350" algn="l">
              <a:buFont typeface="+mj-lt"/>
              <a:buAutoNum type="arabicPeriod"/>
            </a:pPr>
            <a:r>
              <a:rPr lang="en-GB" sz="2800" dirty="0" smtClean="0"/>
              <a:t>Monitor &amp; review performance data</a:t>
            </a:r>
          </a:p>
          <a:p>
            <a:pPr marL="514350" indent="-514350" algn="l">
              <a:buFont typeface="+mj-lt"/>
              <a:buAutoNum type="arabicPeriod"/>
            </a:pPr>
            <a:r>
              <a:rPr lang="en-GB" sz="2800" dirty="0" smtClean="0"/>
              <a:t>Develop further the nursery education funding offer for 2,3 &amp; 4 year olds </a:t>
            </a:r>
          </a:p>
          <a:p>
            <a:pPr marL="514350" indent="-514350" algn="l">
              <a:buFont typeface="+mj-lt"/>
              <a:buAutoNum type="arabicPeriod"/>
            </a:pPr>
            <a:r>
              <a:rPr lang="en-GB" sz="2800" dirty="0" smtClean="0"/>
              <a:t>Support and enhance arrangements for disadvantaged 2 year olds</a:t>
            </a:r>
          </a:p>
          <a:p>
            <a:pPr marL="514350" indent="-514350" algn="l">
              <a:buFont typeface="+mj-lt"/>
              <a:buAutoNum type="arabicPeriod"/>
            </a:pPr>
            <a:r>
              <a:rPr lang="en-GB" sz="2800" dirty="0" smtClean="0"/>
              <a:t>Support children centre services review </a:t>
            </a:r>
          </a:p>
          <a:p>
            <a:pPr marL="514350" indent="-514350" algn="l">
              <a:buFont typeface="+mj-lt"/>
              <a:buAutoNum type="arabicPeriod"/>
            </a:pPr>
            <a:r>
              <a:rPr lang="en-GB" sz="2800" dirty="0" smtClean="0"/>
              <a:t>Support and improve the quality of early years settings</a:t>
            </a:r>
          </a:p>
          <a:p>
            <a:pPr marL="514350" indent="-514350" algn="l">
              <a:buFont typeface="+mj-lt"/>
              <a:buAutoNum type="arabicPeriod"/>
            </a:pPr>
            <a:endParaRPr lang="en-GB" sz="2800" dirty="0" smtClean="0"/>
          </a:p>
          <a:p>
            <a:pPr marL="514350" indent="-514350" algn="l">
              <a:buFont typeface="+mj-lt"/>
              <a:buAutoNum type="arabicPeriod"/>
            </a:pPr>
            <a:endParaRPr lang="en-GB" sz="2800" dirty="0"/>
          </a:p>
          <a:p>
            <a:pPr marL="514350" indent="-514350" algn="l">
              <a:buFont typeface="+mj-lt"/>
              <a:buAutoNum type="arabicPeriod"/>
            </a:pPr>
            <a:endParaRPr lang="en-GB" dirty="0" smtClean="0"/>
          </a:p>
          <a:p>
            <a:pPr marL="514350" indent="-514350" algn="l">
              <a:buFont typeface="+mj-lt"/>
              <a:buAutoNum type="arabicPeriod"/>
            </a:pPr>
            <a:endParaRPr lang="en-GB" dirty="0" smtClean="0"/>
          </a:p>
          <a:p>
            <a:pPr marL="514350" indent="-514350" algn="l">
              <a:buFont typeface="+mj-lt"/>
              <a:buAutoNum type="arabicPeriod"/>
            </a:pPr>
            <a:endParaRPr lang="en-GB" dirty="0" smtClean="0"/>
          </a:p>
          <a:p>
            <a:pPr marL="514350" indent="-514350" algn="l">
              <a:buFont typeface="+mj-lt"/>
              <a:buAutoNum type="arabicPeriod"/>
            </a:pPr>
            <a:endParaRPr lang="en-GB" dirty="0" smtClean="0"/>
          </a:p>
          <a:p>
            <a:pPr marL="514350" indent="-514350" algn="l">
              <a:buFont typeface="+mj-lt"/>
              <a:buAutoNum type="arabicPeriod"/>
            </a:pPr>
            <a:endParaRPr lang="en-GB" dirty="0" smtClean="0"/>
          </a:p>
          <a:p>
            <a:pPr marL="514350" indent="-514350" algn="l">
              <a:buFont typeface="+mj-lt"/>
              <a:buAutoNum type="arabicPeriod"/>
            </a:pPr>
            <a:endParaRPr lang="en-US" dirty="0"/>
          </a:p>
        </p:txBody>
      </p:sp>
    </p:spTree>
    <p:extLst>
      <p:ext uri="{BB962C8B-B14F-4D97-AF65-F5344CB8AC3E}">
        <p14:creationId xmlns:p14="http://schemas.microsoft.com/office/powerpoint/2010/main" val="391573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76672"/>
            <a:ext cx="8352928" cy="584775"/>
          </a:xfrm>
          <a:prstGeom prst="rect">
            <a:avLst/>
          </a:prstGeom>
          <a:noFill/>
        </p:spPr>
        <p:txBody>
          <a:bodyPr wrap="square" rtlCol="0">
            <a:spAutoFit/>
          </a:bodyPr>
          <a:lstStyle/>
          <a:p>
            <a:pPr algn="ctr"/>
            <a:r>
              <a:rPr lang="en-GB" sz="3200" b="1" dirty="0" smtClean="0"/>
              <a:t>Networking making a difference</a:t>
            </a:r>
            <a:endParaRPr lang="en-GB" sz="3200" b="1" dirty="0"/>
          </a:p>
        </p:txBody>
      </p:sp>
      <p:sp>
        <p:nvSpPr>
          <p:cNvPr id="6" name="TextBox 5"/>
          <p:cNvSpPr txBox="1">
            <a:spLocks noChangeArrowheads="1"/>
          </p:cNvSpPr>
          <p:nvPr/>
        </p:nvSpPr>
        <p:spPr bwMode="auto">
          <a:xfrm>
            <a:off x="416266" y="1484784"/>
            <a:ext cx="8352928"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342900" indent="-342900">
              <a:spcAft>
                <a:spcPts val="1200"/>
              </a:spcAft>
              <a:buFont typeface="Wingdings" panose="05000000000000000000" pitchFamily="2" charset="2"/>
              <a:buChar char="§"/>
              <a:defRPr/>
            </a:pPr>
            <a:r>
              <a:rPr lang="en-GB" sz="3200" kern="0" dirty="0" smtClean="0">
                <a:ea typeface="ＭＳ Ｐゴシック" pitchFamily="34" charset="-128"/>
              </a:rPr>
              <a:t>New supported accommodation for young people</a:t>
            </a:r>
          </a:p>
          <a:p>
            <a:pPr marL="342900" indent="-342900">
              <a:spcAft>
                <a:spcPts val="1200"/>
              </a:spcAft>
              <a:buFont typeface="Wingdings" panose="05000000000000000000" pitchFamily="2" charset="2"/>
              <a:buChar char="§"/>
              <a:defRPr/>
            </a:pPr>
            <a:r>
              <a:rPr lang="en-GB" sz="3200" kern="0" dirty="0" smtClean="0">
                <a:ea typeface="ＭＳ Ｐゴシック" pitchFamily="34" charset="-128"/>
              </a:rPr>
              <a:t>Developing new capacity to provide short breaks for children with disabilities</a:t>
            </a:r>
          </a:p>
          <a:p>
            <a:pPr marL="342900" indent="-342900">
              <a:spcAft>
                <a:spcPts val="1200"/>
              </a:spcAft>
              <a:buFont typeface="Wingdings" panose="05000000000000000000" pitchFamily="2" charset="2"/>
              <a:buChar char="§"/>
              <a:defRPr/>
            </a:pPr>
            <a:r>
              <a:rPr lang="en-GB" sz="3200" kern="0" dirty="0" smtClean="0">
                <a:ea typeface="ＭＳ Ｐゴシック" pitchFamily="34" charset="-128"/>
              </a:rPr>
              <a:t>Delivered Families First grant schem</a:t>
            </a:r>
            <a:r>
              <a:rPr lang="en-GB" sz="3200" kern="0" dirty="0">
                <a:ea typeface="ＭＳ Ｐゴシック" pitchFamily="34" charset="-128"/>
              </a:rPr>
              <a:t>e</a:t>
            </a:r>
            <a:endParaRPr lang="en-GB" sz="3200" kern="0" dirty="0" smtClean="0">
              <a:ea typeface="ＭＳ Ｐゴシック" pitchFamily="34" charset="-128"/>
            </a:endParaRPr>
          </a:p>
          <a:p>
            <a:pPr marL="342900" indent="-342900">
              <a:spcAft>
                <a:spcPts val="1200"/>
              </a:spcAft>
              <a:buFont typeface="Wingdings" panose="05000000000000000000" pitchFamily="2" charset="2"/>
              <a:buChar char="§"/>
              <a:defRPr/>
            </a:pPr>
            <a:r>
              <a:rPr lang="en-GB" sz="3200" kern="0" dirty="0" smtClean="0">
                <a:ea typeface="ＭＳ Ｐゴシック" pitchFamily="34" charset="-128"/>
              </a:rPr>
              <a:t>Family Information Service improved</a:t>
            </a:r>
          </a:p>
          <a:p>
            <a:pPr marL="342900" indent="-342900">
              <a:spcAft>
                <a:spcPts val="1200"/>
              </a:spcAft>
              <a:buFont typeface="Wingdings" panose="05000000000000000000" pitchFamily="2" charset="2"/>
              <a:buChar char="§"/>
              <a:defRPr/>
            </a:pPr>
            <a:r>
              <a:rPr lang="en-GB" sz="3200" kern="0" dirty="0" smtClean="0">
                <a:ea typeface="ＭＳ Ｐゴシック" pitchFamily="34" charset="-128"/>
              </a:rPr>
              <a:t>Service mapping progressing – have a look!</a:t>
            </a:r>
          </a:p>
        </p:txBody>
      </p:sp>
    </p:spTree>
    <p:extLst>
      <p:ext uri="{BB962C8B-B14F-4D97-AF65-F5344CB8AC3E}">
        <p14:creationId xmlns:p14="http://schemas.microsoft.com/office/powerpoint/2010/main" val="183716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watson\AppData\Local\Microsoft\Windows\Temporary Internet Files\Content.IE5\DR3SWPV2\1-1266859371lhIe[1].jpg"/>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2036658"/>
            <a:ext cx="6071517" cy="404609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75556" y="548680"/>
            <a:ext cx="7992888" cy="646331"/>
          </a:xfrm>
          <a:prstGeom prst="rect">
            <a:avLst/>
          </a:prstGeom>
        </p:spPr>
        <p:txBody>
          <a:bodyPr wrap="square">
            <a:spAutoFit/>
          </a:bodyPr>
          <a:lstStyle/>
          <a:p>
            <a:pPr lvl="0" algn="ctr">
              <a:spcBef>
                <a:spcPct val="20000"/>
              </a:spcBef>
            </a:pPr>
            <a:r>
              <a:rPr lang="en-GB" altLang="en-US" sz="3600" b="1" dirty="0">
                <a:solidFill>
                  <a:srgbClr val="000000"/>
                </a:solidFill>
                <a:latin typeface="Arial"/>
                <a:ea typeface="ＭＳ Ｐゴシック" pitchFamily="34" charset="-128"/>
              </a:rPr>
              <a:t>Children’s Wellbeing Network Event</a:t>
            </a:r>
          </a:p>
        </p:txBody>
      </p:sp>
      <p:sp>
        <p:nvSpPr>
          <p:cNvPr id="6" name="Rectangle 5"/>
          <p:cNvSpPr/>
          <p:nvPr/>
        </p:nvSpPr>
        <p:spPr>
          <a:xfrm>
            <a:off x="395536" y="2708920"/>
            <a:ext cx="4896544" cy="3003899"/>
          </a:xfrm>
          <a:prstGeom prst="rect">
            <a:avLst/>
          </a:prstGeom>
        </p:spPr>
        <p:txBody>
          <a:bodyPr wrap="square">
            <a:spAutoFit/>
          </a:bodyPr>
          <a:lstStyle/>
          <a:p>
            <a:pPr lvl="0" algn="ctr"/>
            <a:r>
              <a:rPr lang="en-GB" dirty="0" smtClean="0">
                <a:solidFill>
                  <a:srgbClr val="000000"/>
                </a:solidFill>
                <a:latin typeface="Arial"/>
                <a:ea typeface="ＭＳ Ｐゴシック" pitchFamily="34" charset="-128"/>
              </a:rPr>
              <a:t>Before you go…</a:t>
            </a:r>
          </a:p>
          <a:p>
            <a:pPr lvl="0" algn="ctr"/>
            <a:endParaRPr lang="en-GB" dirty="0">
              <a:solidFill>
                <a:srgbClr val="000000"/>
              </a:solidFill>
              <a:latin typeface="Arial"/>
              <a:ea typeface="ＭＳ Ｐゴシック" pitchFamily="34" charset="-128"/>
            </a:endParaRPr>
          </a:p>
          <a:p>
            <a:pPr lvl="0" algn="ctr"/>
            <a:r>
              <a:rPr lang="en-GB" b="1" dirty="0">
                <a:solidFill>
                  <a:srgbClr val="FF0000"/>
                </a:solidFill>
                <a:latin typeface="Arial"/>
                <a:ea typeface="ＭＳ Ｐゴシック" pitchFamily="34" charset="-128"/>
              </a:rPr>
              <a:t>Please complete an evaluation form</a:t>
            </a:r>
          </a:p>
          <a:p>
            <a:pPr lvl="0" algn="ctr"/>
            <a:endParaRPr lang="en-GB" dirty="0" smtClean="0">
              <a:solidFill>
                <a:srgbClr val="000000"/>
              </a:solidFill>
              <a:latin typeface="Arial"/>
              <a:ea typeface="ＭＳ Ｐゴシック" pitchFamily="34" charset="-128"/>
            </a:endParaRPr>
          </a:p>
          <a:p>
            <a:pPr lvl="0" algn="ctr"/>
            <a:r>
              <a:rPr lang="en-GB" dirty="0" smtClean="0">
                <a:solidFill>
                  <a:srgbClr val="000000"/>
                </a:solidFill>
                <a:latin typeface="Arial"/>
                <a:ea typeface="ＭＳ Ｐゴシック" pitchFamily="34" charset="-128"/>
              </a:rPr>
              <a:t>If you’d like to keep in touch with the network</a:t>
            </a:r>
          </a:p>
          <a:p>
            <a:pPr lvl="0" algn="ctr">
              <a:spcBef>
                <a:spcPct val="20000"/>
              </a:spcBef>
            </a:pPr>
            <a:r>
              <a:rPr lang="en-GB" altLang="en-US" b="1" dirty="0">
                <a:solidFill>
                  <a:srgbClr val="FF0000"/>
                </a:solidFill>
                <a:latin typeface="Arial"/>
                <a:ea typeface="ＭＳ Ｐゴシック" pitchFamily="34" charset="-128"/>
              </a:rPr>
              <a:t>then please join our </a:t>
            </a:r>
            <a:r>
              <a:rPr lang="en-GB" altLang="en-US" b="1" dirty="0" smtClean="0">
                <a:solidFill>
                  <a:srgbClr val="FF0000"/>
                </a:solidFill>
                <a:latin typeface="Arial"/>
                <a:ea typeface="ＭＳ Ｐゴシック" pitchFamily="34" charset="-128"/>
              </a:rPr>
              <a:t>Facebook </a:t>
            </a:r>
            <a:r>
              <a:rPr lang="en-GB" altLang="en-US" b="1" dirty="0">
                <a:solidFill>
                  <a:srgbClr val="FF0000"/>
                </a:solidFill>
                <a:latin typeface="Arial"/>
                <a:ea typeface="ＭＳ Ｐゴシック" pitchFamily="34" charset="-128"/>
              </a:rPr>
              <a:t>page</a:t>
            </a:r>
            <a:r>
              <a:rPr lang="en-GB" altLang="en-US" dirty="0">
                <a:solidFill>
                  <a:srgbClr val="FF0000"/>
                </a:solidFill>
                <a:latin typeface="Arial"/>
                <a:ea typeface="ＭＳ Ｐゴシック" pitchFamily="34" charset="-128"/>
              </a:rPr>
              <a:t>:</a:t>
            </a:r>
          </a:p>
          <a:p>
            <a:pPr lvl="0" algn="ctr">
              <a:spcBef>
                <a:spcPct val="20000"/>
              </a:spcBef>
            </a:pPr>
            <a:r>
              <a:rPr lang="en-GB" altLang="en-US" u="sng" dirty="0">
                <a:solidFill>
                  <a:srgbClr val="1F497D"/>
                </a:solidFill>
                <a:ea typeface="ＭＳ Ｐゴシック" pitchFamily="34" charset="-128"/>
                <a:cs typeface="Times New Roman" pitchFamily="18" charset="0"/>
                <a:hlinkClick r:id="rId3"/>
              </a:rPr>
              <a:t>https://www.facebook.com/#!/pages/Herefordshire-Childrens-Wellbeing-Network/529977913758423?fref=ts</a:t>
            </a:r>
            <a:endParaRPr lang="en-GB" altLang="en-US" u="sng" dirty="0">
              <a:solidFill>
                <a:srgbClr val="1F497D"/>
              </a:solidFill>
              <a:ea typeface="ＭＳ Ｐゴシック" pitchFamily="34" charset="-128"/>
              <a:cs typeface="Times New Roman" pitchFamily="18" charset="0"/>
            </a:endParaRPr>
          </a:p>
          <a:p>
            <a:pPr lvl="0" algn="ctr"/>
            <a:endParaRPr lang="en-GB" sz="2000" dirty="0">
              <a:solidFill>
                <a:srgbClr val="000000"/>
              </a:solidFill>
              <a:latin typeface="Arial"/>
              <a:ea typeface="ＭＳ Ｐゴシック" pitchFamily="34" charset="-128"/>
            </a:endParaRPr>
          </a:p>
        </p:txBody>
      </p:sp>
      <p:sp>
        <p:nvSpPr>
          <p:cNvPr id="8" name="Rectangle 7"/>
          <p:cNvSpPr/>
          <p:nvPr/>
        </p:nvSpPr>
        <p:spPr>
          <a:xfrm>
            <a:off x="575556" y="1370190"/>
            <a:ext cx="7992888" cy="646331"/>
          </a:xfrm>
          <a:prstGeom prst="rect">
            <a:avLst/>
          </a:prstGeom>
        </p:spPr>
        <p:txBody>
          <a:bodyPr wrap="square">
            <a:spAutoFit/>
          </a:bodyPr>
          <a:lstStyle/>
          <a:p>
            <a:pPr lvl="0" algn="ctr">
              <a:spcBef>
                <a:spcPct val="20000"/>
              </a:spcBef>
            </a:pPr>
            <a:r>
              <a:rPr lang="en-GB" altLang="en-US" sz="3600" b="1" dirty="0" smtClean="0">
                <a:solidFill>
                  <a:srgbClr val="FF0000"/>
                </a:solidFill>
                <a:latin typeface="Arial"/>
                <a:ea typeface="ＭＳ Ｐゴシック" pitchFamily="34" charset="-128"/>
              </a:rPr>
              <a:t>Questions and feedback</a:t>
            </a:r>
            <a:endParaRPr lang="en-GB" altLang="en-US" sz="3600" b="1" dirty="0">
              <a:solidFill>
                <a:srgbClr val="FF0000"/>
              </a:solidFill>
              <a:latin typeface="Arial"/>
              <a:ea typeface="ＭＳ Ｐゴシック" pitchFamily="34" charset="-128"/>
            </a:endParaRPr>
          </a:p>
        </p:txBody>
      </p:sp>
    </p:spTree>
    <p:extLst>
      <p:ext uri="{BB962C8B-B14F-4D97-AF65-F5344CB8AC3E}">
        <p14:creationId xmlns:p14="http://schemas.microsoft.com/office/powerpoint/2010/main" val="1321956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21831">
            <a:off x="143234" y="1492285"/>
            <a:ext cx="5684802" cy="426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5"/>
          <p:cNvSpPr txBox="1">
            <a:spLocks noChangeArrowheads="1"/>
          </p:cNvSpPr>
          <p:nvPr/>
        </p:nvSpPr>
        <p:spPr bwMode="auto">
          <a:xfrm rot="518071">
            <a:off x="5640646" y="1111015"/>
            <a:ext cx="344227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defRPr/>
            </a:pPr>
            <a:endParaRPr lang="en-GB" sz="2400" b="1" kern="0" dirty="0" smtClean="0">
              <a:solidFill>
                <a:srgbClr val="00B050"/>
              </a:solidFill>
              <a:ea typeface="ＭＳ Ｐゴシック" pitchFamily="34" charset="-128"/>
            </a:endParaRPr>
          </a:p>
          <a:p>
            <a:pPr marL="457200" indent="-457200">
              <a:spcAft>
                <a:spcPts val="1200"/>
              </a:spcAft>
              <a:buFont typeface="Wingdings" panose="05000000000000000000" pitchFamily="2" charset="2"/>
              <a:buChar char="ü"/>
              <a:defRPr/>
            </a:pPr>
            <a:r>
              <a:rPr lang="en-GB" sz="2000" b="1" kern="0" dirty="0" smtClean="0">
                <a:solidFill>
                  <a:srgbClr val="00B050"/>
                </a:solidFill>
                <a:ea typeface="ＭＳ Ｐゴシック" pitchFamily="34" charset="-128"/>
              </a:rPr>
              <a:t>3 times per year</a:t>
            </a:r>
          </a:p>
          <a:p>
            <a:pPr marL="457200" indent="-457200">
              <a:spcAft>
                <a:spcPts val="1200"/>
              </a:spcAft>
              <a:buFont typeface="Wingdings" panose="05000000000000000000" pitchFamily="2" charset="2"/>
              <a:buChar char="ü"/>
              <a:defRPr/>
            </a:pPr>
            <a:r>
              <a:rPr lang="en-GB" sz="2000" b="1" kern="0" dirty="0" smtClean="0">
                <a:solidFill>
                  <a:srgbClr val="00B050"/>
                </a:solidFill>
                <a:ea typeface="ＭＳ Ｐゴシック" pitchFamily="34" charset="-128"/>
              </a:rPr>
              <a:t>Mix of information &amp; activity</a:t>
            </a:r>
          </a:p>
          <a:p>
            <a:pPr marL="457200" indent="-457200">
              <a:spcAft>
                <a:spcPts val="1200"/>
              </a:spcAft>
              <a:buFont typeface="Wingdings" panose="05000000000000000000" pitchFamily="2" charset="2"/>
              <a:buChar char="ü"/>
              <a:defRPr/>
            </a:pPr>
            <a:r>
              <a:rPr lang="en-GB" sz="2000" b="1" kern="0" dirty="0" smtClean="0">
                <a:solidFill>
                  <a:srgbClr val="00B050"/>
                </a:solidFill>
                <a:ea typeface="ＭＳ Ｐゴシック" pitchFamily="34" charset="-128"/>
              </a:rPr>
              <a:t>More time to network</a:t>
            </a:r>
          </a:p>
          <a:p>
            <a:pPr marL="457200" indent="-457200">
              <a:spcAft>
                <a:spcPts val="1200"/>
              </a:spcAft>
              <a:buFont typeface="Wingdings" panose="05000000000000000000" pitchFamily="2" charset="2"/>
              <a:buChar char="ü"/>
              <a:defRPr/>
            </a:pPr>
            <a:r>
              <a:rPr lang="en-GB" sz="2000" b="1" kern="0" dirty="0" smtClean="0">
                <a:solidFill>
                  <a:srgbClr val="00B050"/>
                </a:solidFill>
                <a:ea typeface="ＭＳ Ｐゴシック" pitchFamily="34" charset="-128"/>
              </a:rPr>
              <a:t>Who’s in the room!?</a:t>
            </a:r>
            <a:endParaRPr lang="en-GB" sz="2000" b="1" kern="0" dirty="0">
              <a:solidFill>
                <a:srgbClr val="00B050"/>
              </a:solidFill>
              <a:ea typeface="ＭＳ Ｐゴシック" pitchFamily="34" charset="-128"/>
            </a:endParaRPr>
          </a:p>
        </p:txBody>
      </p:sp>
      <p:sp>
        <p:nvSpPr>
          <p:cNvPr id="5" name="Rectangle 4"/>
          <p:cNvSpPr/>
          <p:nvPr/>
        </p:nvSpPr>
        <p:spPr>
          <a:xfrm>
            <a:off x="2123728" y="476671"/>
            <a:ext cx="4644285" cy="584775"/>
          </a:xfrm>
          <a:prstGeom prst="rect">
            <a:avLst/>
          </a:prstGeom>
        </p:spPr>
        <p:txBody>
          <a:bodyPr wrap="none">
            <a:spAutoFit/>
          </a:bodyPr>
          <a:lstStyle/>
          <a:p>
            <a:pPr algn="ctr">
              <a:defRPr/>
            </a:pPr>
            <a:r>
              <a:rPr lang="en-GB" sz="3200" b="1" dirty="0"/>
              <a:t>Continuous </a:t>
            </a:r>
            <a:r>
              <a:rPr lang="en-GB" sz="3200" b="1" dirty="0" smtClean="0"/>
              <a:t>improvement</a:t>
            </a:r>
            <a:endParaRPr lang="en-GB" sz="3200" b="1" dirty="0"/>
          </a:p>
        </p:txBody>
      </p:sp>
    </p:spTree>
    <p:extLst>
      <p:ext uri="{BB962C8B-B14F-4D97-AF65-F5344CB8AC3E}">
        <p14:creationId xmlns:p14="http://schemas.microsoft.com/office/powerpoint/2010/main" val="286183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10" y="1268760"/>
            <a:ext cx="7056782" cy="4836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OWERPOINT-background-quark_Layout-1-2.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32611" y="476671"/>
            <a:ext cx="3026534" cy="584775"/>
          </a:xfrm>
          <a:prstGeom prst="rect">
            <a:avLst/>
          </a:prstGeom>
        </p:spPr>
        <p:txBody>
          <a:bodyPr wrap="none">
            <a:spAutoFit/>
          </a:bodyPr>
          <a:lstStyle/>
          <a:p>
            <a:pPr algn="ctr">
              <a:defRPr/>
            </a:pPr>
            <a:r>
              <a:rPr lang="en-GB" sz="3200" b="1" dirty="0" smtClean="0"/>
              <a:t>Keeping in touch</a:t>
            </a:r>
            <a:endParaRPr lang="en-GB" sz="3200" b="1" dirty="0"/>
          </a:p>
        </p:txBody>
      </p:sp>
    </p:spTree>
    <p:extLst>
      <p:ext uri="{BB962C8B-B14F-4D97-AF65-F5344CB8AC3E}">
        <p14:creationId xmlns:p14="http://schemas.microsoft.com/office/powerpoint/2010/main" val="170293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217436"/>
            <a:ext cx="4176464" cy="4801314"/>
          </a:xfrm>
          <a:prstGeom prst="rect">
            <a:avLst/>
          </a:prstGeom>
        </p:spPr>
        <p:txBody>
          <a:bodyPr wrap="square">
            <a:spAutoFit/>
          </a:bodyPr>
          <a:lstStyle/>
          <a:p>
            <a:pPr algn="ctr">
              <a:defRPr/>
            </a:pPr>
            <a:endParaRPr lang="en-GB" altLang="en-US" b="1" kern="0" dirty="0" smtClean="0">
              <a:solidFill>
                <a:srgbClr val="000000"/>
              </a:solidFill>
              <a:latin typeface="Arial" pitchFamily="34" charset="0"/>
              <a:cs typeface="Arial" pitchFamily="34" charset="0"/>
              <a:sym typeface="Arial" pitchFamily="34" charset="0"/>
            </a:endParaRPr>
          </a:p>
          <a:p>
            <a:pPr algn="ctr">
              <a:defRPr/>
            </a:pPr>
            <a:r>
              <a:rPr lang="en-GB" altLang="en-US" sz="3200" b="1" kern="0" dirty="0" smtClean="0">
                <a:solidFill>
                  <a:srgbClr val="000000"/>
                </a:solidFill>
                <a:latin typeface="Arial" pitchFamily="34" charset="0"/>
                <a:cs typeface="Arial" pitchFamily="34" charset="0"/>
                <a:sym typeface="Arial" pitchFamily="34" charset="0"/>
              </a:rPr>
              <a:t>Introduction </a:t>
            </a:r>
            <a:r>
              <a:rPr lang="en-GB" altLang="en-US" sz="3200" b="1" kern="0" dirty="0">
                <a:solidFill>
                  <a:srgbClr val="000000"/>
                </a:solidFill>
                <a:latin typeface="Arial" pitchFamily="34" charset="0"/>
                <a:cs typeface="Arial" pitchFamily="34" charset="0"/>
                <a:sym typeface="Arial" pitchFamily="34" charset="0"/>
              </a:rPr>
              <a:t>and Housekeeping</a:t>
            </a:r>
          </a:p>
          <a:p>
            <a:pPr algn="ctr">
              <a:defRPr/>
            </a:pPr>
            <a:endParaRPr lang="en-GB" altLang="en-US" sz="3200" b="1" kern="0" dirty="0">
              <a:solidFill>
                <a:srgbClr val="000000"/>
              </a:solidFill>
              <a:latin typeface="Arial" pitchFamily="34" charset="0"/>
              <a:cs typeface="Arial" pitchFamily="34" charset="0"/>
              <a:sym typeface="Arial" pitchFamily="34" charset="0"/>
            </a:endParaRPr>
          </a:p>
          <a:p>
            <a:pPr algn="ctr">
              <a:defRPr/>
            </a:pPr>
            <a:r>
              <a:rPr lang="en-GB" altLang="en-US" sz="3200" kern="0" dirty="0">
                <a:solidFill>
                  <a:srgbClr val="000000"/>
                </a:solidFill>
                <a:latin typeface="Arial" pitchFamily="34" charset="0"/>
                <a:cs typeface="Arial" pitchFamily="34" charset="0"/>
                <a:sym typeface="Arial" pitchFamily="34" charset="0"/>
              </a:rPr>
              <a:t>Jo </a:t>
            </a:r>
            <a:r>
              <a:rPr lang="en-GB" altLang="en-US" sz="3200" kern="0" dirty="0" smtClean="0">
                <a:solidFill>
                  <a:srgbClr val="000000"/>
                </a:solidFill>
                <a:latin typeface="Arial" pitchFamily="34" charset="0"/>
                <a:cs typeface="Arial" pitchFamily="34" charset="0"/>
                <a:sym typeface="Arial" pitchFamily="34" charset="0"/>
              </a:rPr>
              <a:t>Davidson</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lgn="ctr">
              <a:defRPr/>
            </a:pPr>
            <a:r>
              <a:rPr lang="en-GB" altLang="en-US" sz="3200" kern="0" dirty="0">
                <a:solidFill>
                  <a:srgbClr val="000000"/>
                </a:solidFill>
                <a:latin typeface="Arial" pitchFamily="34" charset="0"/>
                <a:cs typeface="Arial" pitchFamily="34" charset="0"/>
                <a:sym typeface="Arial" pitchFamily="34" charset="0"/>
              </a:rPr>
              <a:t>Director of </a:t>
            </a:r>
          </a:p>
          <a:p>
            <a:pPr algn="ctr">
              <a:defRPr/>
            </a:pPr>
            <a:r>
              <a:rPr lang="en-GB" altLang="en-US" sz="3200" kern="0" dirty="0">
                <a:solidFill>
                  <a:srgbClr val="000000"/>
                </a:solidFill>
                <a:latin typeface="Arial" pitchFamily="34" charset="0"/>
                <a:cs typeface="Arial" pitchFamily="34" charset="0"/>
                <a:sym typeface="Arial" pitchFamily="34" charset="0"/>
              </a:rPr>
              <a:t>Children’s Wellbeing</a:t>
            </a:r>
          </a:p>
          <a:p>
            <a:pPr algn="ctr">
              <a:defRPr/>
            </a:pPr>
            <a:endParaRPr lang="en-GB" altLang="en-US" sz="3200" kern="0" dirty="0">
              <a:solidFill>
                <a:srgbClr val="000000"/>
              </a:solidFill>
              <a:latin typeface="Arial" pitchFamily="34" charset="0"/>
              <a:cs typeface="Arial" pitchFamily="34" charset="0"/>
              <a:sym typeface="Arial" pitchFamily="34" charset="0"/>
            </a:endParaRPr>
          </a:p>
          <a:p>
            <a:pPr>
              <a:defRPr/>
            </a:pPr>
            <a:r>
              <a:rPr lang="en-GB" altLang="en-US" sz="3200" kern="0" dirty="0">
                <a:solidFill>
                  <a:srgbClr val="000000"/>
                </a:solidFill>
                <a:latin typeface="Arial" pitchFamily="34" charset="0"/>
                <a:cs typeface="Arial" pitchFamily="34" charset="0"/>
                <a:sym typeface="Arial" pitchFamily="34" charset="0"/>
              </a:rPr>
              <a:t>	</a:t>
            </a:r>
          </a:p>
        </p:txBody>
      </p:sp>
      <p:pic>
        <p:nvPicPr>
          <p:cNvPr id="3" name="Picture 2"/>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3635896" y="360040"/>
            <a:ext cx="6497960" cy="6497960"/>
          </a:xfrm>
          <a:prstGeom prst="rect">
            <a:avLst/>
          </a:prstGeom>
        </p:spPr>
      </p:pic>
    </p:spTree>
    <p:extLst>
      <p:ext uri="{BB962C8B-B14F-4D97-AF65-F5344CB8AC3E}">
        <p14:creationId xmlns:p14="http://schemas.microsoft.com/office/powerpoint/2010/main" val="3657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OWERPOINT-background-quark_Layout-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val="2095324746"/>
              </p:ext>
            </p:extLst>
          </p:nvPr>
        </p:nvGraphicFramePr>
        <p:xfrm>
          <a:off x="527720" y="404664"/>
          <a:ext cx="8364760"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76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POWERPOINT-background-quark_Layout-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416266" y="1034867"/>
            <a:ext cx="8352928"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Ofsted Inspection</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New levels of need guidance Children’s </a:t>
            </a:r>
            <a:r>
              <a:rPr lang="en-GB" sz="2400" kern="0" dirty="0">
                <a:ea typeface="ＭＳ Ｐゴシック" pitchFamily="34" charset="-128"/>
              </a:rPr>
              <a:t>Integrated Needs Assessment</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Looked After Children &amp; Complex Needs Sufficiency Strategy </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Phase 1 of SEN reforms implemented, including the Local Offer and Education, Health &amp; Care Plans</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Early adoption of next phase of national troubled families programme</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Improving schools &amp; attainment</a:t>
            </a:r>
          </a:p>
          <a:p>
            <a:pPr marL="457200" indent="-457200">
              <a:spcAft>
                <a:spcPts val="1200"/>
              </a:spcAft>
              <a:buFont typeface="Wingdings" panose="05000000000000000000" pitchFamily="2" charset="2"/>
              <a:buChar char="§"/>
              <a:defRPr/>
            </a:pPr>
            <a:r>
              <a:rPr lang="en-GB" sz="2400" kern="0" dirty="0" smtClean="0">
                <a:ea typeface="ＭＳ Ｐゴシック" pitchFamily="34" charset="-128"/>
              </a:rPr>
              <a:t>Autumn Statement</a:t>
            </a:r>
          </a:p>
          <a:p>
            <a:pPr>
              <a:defRPr/>
            </a:pPr>
            <a:endParaRPr lang="en-GB" sz="2400" kern="0" dirty="0">
              <a:ea typeface="ＭＳ Ｐゴシック" pitchFamily="34" charset="-128"/>
            </a:endParaRPr>
          </a:p>
        </p:txBody>
      </p:sp>
      <p:sp>
        <p:nvSpPr>
          <p:cNvPr id="2" name="TextBox 1"/>
          <p:cNvSpPr txBox="1"/>
          <p:nvPr/>
        </p:nvSpPr>
        <p:spPr>
          <a:xfrm>
            <a:off x="395536" y="476672"/>
            <a:ext cx="8352928" cy="584775"/>
          </a:xfrm>
          <a:prstGeom prst="rect">
            <a:avLst/>
          </a:prstGeom>
          <a:noFill/>
        </p:spPr>
        <p:txBody>
          <a:bodyPr wrap="square" rtlCol="0">
            <a:spAutoFit/>
          </a:bodyPr>
          <a:lstStyle/>
          <a:p>
            <a:pPr algn="ctr"/>
            <a:r>
              <a:rPr lang="en-GB" sz="3200" b="1" dirty="0" smtClean="0"/>
              <a:t>Review of 2014</a:t>
            </a:r>
            <a:endParaRPr lang="en-GB" sz="3200" b="1" dirty="0"/>
          </a:p>
        </p:txBody>
      </p:sp>
    </p:spTree>
    <p:extLst>
      <p:ext uri="{BB962C8B-B14F-4D97-AF65-F5344CB8AC3E}">
        <p14:creationId xmlns:p14="http://schemas.microsoft.com/office/powerpoint/2010/main" val="33418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77DBE0-4F94-46F7-9E66-0FBD533F93D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DA0AB42-58CF-4943-9E48-2CADF09153AE}">
  <ds:schemaRefs>
    <ds:schemaRef ds:uri="http://schemas.microsoft.com/sharepoint/v3/contenttype/forms"/>
  </ds:schemaRefs>
</ds:datastoreItem>
</file>

<file path=customXml/itemProps3.xml><?xml version="1.0" encoding="utf-8"?>
<ds:datastoreItem xmlns:ds="http://schemas.openxmlformats.org/officeDocument/2006/customXml" ds:itemID="{8B2B2E0E-D01F-4DEC-BFB7-826FB9996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2087</TotalTime>
  <Words>2641</Words>
  <Application>Microsoft Office PowerPoint</Application>
  <PresentationFormat>On-screen Show (4:3)</PresentationFormat>
  <Paragraphs>357</Paragraphs>
  <Slides>40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ＭＳ Ｐゴシック</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Purpose of Presentation </vt:lpstr>
      <vt:lpstr>Background and Context </vt:lpstr>
      <vt:lpstr>Making the Case for the Health &amp; Wellbeing Strategy</vt:lpstr>
      <vt:lpstr>Not Starting From Scratch</vt:lpstr>
      <vt:lpstr>Proposed Themes </vt:lpstr>
      <vt:lpstr>What Are Our Assets?</vt:lpstr>
      <vt:lpstr>The Plan for Consultation with the Public - Proposals </vt:lpstr>
      <vt:lpstr>Key Questions for Today</vt:lpstr>
      <vt:lpstr>Next Steps </vt:lpstr>
      <vt:lpstr>PowerPoint Presentation</vt:lpstr>
      <vt:lpstr>PowerPoint Presentation</vt:lpstr>
      <vt:lpstr>PowerPoint Presentation</vt:lpstr>
      <vt:lpstr>What are we going to do?</vt:lpstr>
      <vt:lpstr>PowerPoint Presentation</vt:lpstr>
      <vt:lpstr>Work Package 2 – Monitor &amp; Review  Performance Data</vt:lpstr>
      <vt:lpstr>Work Package 3 – Develop Further The Nursery Education Funding Offer For 2,3 &amp; 4 Year Olds </vt:lpstr>
      <vt:lpstr>  Work Package 4 - Support And Enhance Arrangements For Disadvantaged 2 Year Olds </vt:lpstr>
      <vt:lpstr> Work package 5 – Support Children Centre Services Review </vt:lpstr>
      <vt:lpstr> Work Package 6 –Support And Improve The Quality Of Early Years Settings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Consultation format</vt:lpstr>
      <vt:lpstr>6 workshop options</vt:lpstr>
      <vt:lpstr>PowerPoint Presentation</vt:lpstr>
    </vt:vector>
  </TitlesOfParts>
  <Company>Herefordshire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rwatson</dc:creator>
  <cp:lastModifiedBy>Phillipson, Ian</cp:lastModifiedBy>
  <cp:revision>85</cp:revision>
  <dcterms:created xsi:type="dcterms:W3CDTF">2014-09-26T09:12:55Z</dcterms:created>
  <dcterms:modified xsi:type="dcterms:W3CDTF">2017-02-20T10:33:41Z</dcterms:modified>
</cp:coreProperties>
</file>