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5"/>
  </p:sldMasterIdLst>
  <p:notesMasterIdLst>
    <p:notesMasterId r:id="rId14"/>
  </p:notesMasterIdLst>
  <p:sldIdLst>
    <p:sldId id="258" r:id="rId6"/>
    <p:sldId id="264" r:id="rId7"/>
    <p:sldId id="261" r:id="rId8"/>
    <p:sldId id="262" r:id="rId9"/>
    <p:sldId id="260" r:id="rId10"/>
    <p:sldId id="265" r:id="rId11"/>
    <p:sldId id="268"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5" autoAdjust="0"/>
    <p:restoredTop sz="86395" autoAdjust="0"/>
  </p:normalViewPr>
  <p:slideViewPr>
    <p:cSldViewPr snapToGrid="0" snapToObjects="1">
      <p:cViewPr varScale="1">
        <p:scale>
          <a:sx n="99" d="100"/>
          <a:sy n="99" d="100"/>
        </p:scale>
        <p:origin x="108" y="9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4C126-30FA-4E93-AEEA-2F8209C612F9}" type="datetimeFigureOut">
              <a:rPr lang="en-GB" smtClean="0"/>
              <a:t>14/05/2024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6D8388-FEC4-4316-AAB8-0BCDB6483A10}" type="slidenum">
              <a:rPr lang="en-GB" smtClean="0"/>
              <a:t>‹#›</a:t>
            </a:fld>
            <a:endParaRPr lang="en-GB"/>
          </a:p>
        </p:txBody>
      </p:sp>
    </p:spTree>
    <p:extLst>
      <p:ext uri="{BB962C8B-B14F-4D97-AF65-F5344CB8AC3E}">
        <p14:creationId xmlns:p14="http://schemas.microsoft.com/office/powerpoint/2010/main" val="11409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pedestrians</a:t>
            </a:r>
            <a:r>
              <a:rPr lang="en-GB" baseline="0" dirty="0" smtClean="0"/>
              <a:t> can’t control how drivers behave behind the wheel we should do as much as we can to protect ourselves, this means following some rules but the mainly being aware, attentive and looking properly.  Many collisions (both vehicle and pedestrians) result from ‘failed to look’ which is a failure to look properly, assess the situation and take time to think through consequences of actions.</a:t>
            </a:r>
          </a:p>
          <a:p>
            <a:endParaRPr lang="en-GB" baseline="0" dirty="0" smtClean="0"/>
          </a:p>
          <a:p>
            <a:r>
              <a:rPr lang="en-GB" baseline="0" dirty="0" smtClean="0"/>
              <a:t>How well do you look, do you actually see?  Our brain is very good at making assumptions about what is actually in front of us – I thought the car was slowing down, I thought the car was turning </a:t>
            </a:r>
            <a:r>
              <a:rPr lang="en-GB" baseline="0" dirty="0" err="1" smtClean="0"/>
              <a:t>etc</a:t>
            </a:r>
            <a:r>
              <a:rPr lang="en-GB" baseline="0" dirty="0" smtClean="0"/>
              <a:t>, that aren’t real.     </a:t>
            </a:r>
          </a:p>
          <a:p>
            <a:endParaRPr lang="en-GB" baseline="0" dirty="0" smtClean="0"/>
          </a:p>
          <a:p>
            <a:r>
              <a:rPr lang="en-GB" baseline="0" dirty="0" smtClean="0"/>
              <a:t>Take a look at the film ‘pink kittens’ how many do you spot?  How good is your concentration and how well does your brain tell you what is real and what you ‘think you see’ ?</a:t>
            </a:r>
          </a:p>
          <a:p>
            <a:endParaRPr lang="en-GB" baseline="0" dirty="0" smtClean="0"/>
          </a:p>
          <a:p>
            <a:r>
              <a:rPr lang="en-GB" baseline="0" dirty="0" smtClean="0"/>
              <a:t>Teacher:  If the film fails to play in </a:t>
            </a:r>
            <a:r>
              <a:rPr lang="en-GB" baseline="0" dirty="0" err="1" smtClean="0"/>
              <a:t>powerpoint</a:t>
            </a:r>
            <a:r>
              <a:rPr lang="en-GB" baseline="0" dirty="0" smtClean="0"/>
              <a:t> the source of this film is available on </a:t>
            </a:r>
            <a:r>
              <a:rPr lang="en-GB" baseline="0" dirty="0" err="1" smtClean="0"/>
              <a:t>Youtube</a:t>
            </a:r>
            <a:r>
              <a:rPr lang="en-GB" baseline="0" dirty="0" smtClean="0"/>
              <a:t> titled Pink Kitten.  This film was made by Think!, the UK’s road safety education and publicity arm of </a:t>
            </a:r>
            <a:r>
              <a:rPr lang="en-GB" baseline="0" dirty="0" err="1" smtClean="0"/>
              <a:t>Dept</a:t>
            </a:r>
            <a:r>
              <a:rPr lang="en-GB" baseline="0" dirty="0" smtClean="0"/>
              <a:t> for Transport and is aimed at drivers using their phones while driving but it works well to get students attention and get them thinking about how their brain works.</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2</a:t>
            </a:fld>
            <a:endParaRPr lang="en-GB"/>
          </a:p>
        </p:txBody>
      </p:sp>
    </p:spTree>
    <p:extLst>
      <p:ext uri="{BB962C8B-B14F-4D97-AF65-F5344CB8AC3E}">
        <p14:creationId xmlns:p14="http://schemas.microsoft.com/office/powerpoint/2010/main" val="351896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many types</a:t>
            </a:r>
            <a:r>
              <a:rPr lang="en-GB" baseline="0" dirty="0" smtClean="0"/>
              <a:t> of crossing out there but they are all there to help us cross busy roads. </a:t>
            </a:r>
          </a:p>
          <a:p>
            <a:r>
              <a:rPr lang="en-GB" baseline="0" dirty="0" smtClean="0"/>
              <a:t>Zebra crossings are the oldest type of crossing and don’t use traffic lights to stop the traffic, this is the only crossing where pedestrians have priority but you must still be sure the traffic is stopped or coming to a stop before you step out.  It’s a good idea to look at the driver, make eye contact, to be sure they’ve seen you.</a:t>
            </a:r>
          </a:p>
          <a:p>
            <a:r>
              <a:rPr lang="en-GB" baseline="0" dirty="0" smtClean="0"/>
              <a:t>In our busier streets you find light controlled crossings instead, such as pelican or puffin which manage higher volumes of traffic better because traffic lights stop the traffic. </a:t>
            </a:r>
          </a:p>
          <a:p>
            <a:r>
              <a:rPr lang="en-GB" baseline="0" dirty="0" smtClean="0"/>
              <a:t>Toucan crossings (Two-can-cross) are usually found near cycle routes and allow pedestrians and people on bikes to cross together. </a:t>
            </a:r>
          </a:p>
          <a:p>
            <a:r>
              <a:rPr lang="en-GB" baseline="0" dirty="0" smtClean="0"/>
              <a:t>At all other crossings people on bikes should dismount and walk their bikes across the crossing.</a:t>
            </a:r>
          </a:p>
          <a:p>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3</a:t>
            </a:fld>
            <a:endParaRPr lang="en-GB"/>
          </a:p>
        </p:txBody>
      </p:sp>
    </p:spTree>
    <p:extLst>
      <p:ext uri="{BB962C8B-B14F-4D97-AF65-F5344CB8AC3E}">
        <p14:creationId xmlns:p14="http://schemas.microsoft.com/office/powerpoint/2010/main" val="392603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crossing you have by your school is a Pelican crossing, controlled by traffic lights to stop traffic and the red standing man and green walking man to control pedestrians crossing</a:t>
            </a:r>
            <a:r>
              <a:rPr lang="en-GB" baseline="0" dirty="0" smtClean="0"/>
              <a:t> which you have to watch out for across the road.   There may also be an audible sound to help pedestrians know when the green man appears and/or an aid for visually impaired pedestrians which we can see in the next picture.</a:t>
            </a:r>
            <a:endParaRPr lang="en-GB" dirty="0" smtClean="0"/>
          </a:p>
          <a:p>
            <a:r>
              <a:rPr lang="en-GB" dirty="0" smtClean="0"/>
              <a:t>Drivers will</a:t>
            </a:r>
            <a:r>
              <a:rPr lang="en-GB" baseline="0" dirty="0" smtClean="0"/>
              <a:t> be alerted to a crossing ahead by road signs and, as they approach, there will be white lines and zig zag markings, it’s likely the speed limit will also be lower in areas of high pedestrian use, such as around schools, shops and homes.  You may even have flashing lights on the road outside school activated at school start and finish times to alert drivers to children.</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4</a:t>
            </a:fld>
            <a:endParaRPr lang="en-GB"/>
          </a:p>
        </p:txBody>
      </p:sp>
    </p:spTree>
    <p:extLst>
      <p:ext uri="{BB962C8B-B14F-4D97-AF65-F5344CB8AC3E}">
        <p14:creationId xmlns:p14="http://schemas.microsoft.com/office/powerpoint/2010/main" val="1016809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what you will see,</a:t>
            </a:r>
            <a:r>
              <a:rPr lang="en-GB" baseline="0" dirty="0" smtClean="0"/>
              <a:t> a white button to activate the crossing  and instructions lit up on the screen asking pedestrians to wait until the green man shows.  The yellow rollers you can see here move round when the green man show and visually impaired pedestrians will be trained how to use crossings by holding these until they start to move, there is also tactile paving at the edge of crossing (the bumpy pavement either ridges or round raised areas) this is felt through our feet, alerting us that the road is close and we are about to leave the pavement.   There are also studs running across the road keeping pedestrians within the crossing and helping people to follow a straight route across.</a:t>
            </a:r>
          </a:p>
          <a:p>
            <a:endParaRPr lang="en-GB" baseline="0" dirty="0" smtClean="0"/>
          </a:p>
          <a:p>
            <a:r>
              <a:rPr lang="en-GB" baseline="0" dirty="0" smtClean="0"/>
              <a:t>So how does a pelican crossing work? – next slide</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5</a:t>
            </a:fld>
            <a:endParaRPr lang="en-GB"/>
          </a:p>
        </p:txBody>
      </p:sp>
    </p:spTree>
    <p:extLst>
      <p:ext uri="{BB962C8B-B14F-4D97-AF65-F5344CB8AC3E}">
        <p14:creationId xmlns:p14="http://schemas.microsoft.com/office/powerpoint/2010/main" val="3943024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Puffin crossing is more sophisticated</a:t>
            </a:r>
            <a:r>
              <a:rPr lang="en-GB" baseline="0" dirty="0" smtClean="0"/>
              <a:t> and is the Pelican’s younger model.  A pelican has no cameras monitoring pedestrians crossing, a puffin does.  If there are cameras on a pelican it’s likely they are monitoring traffic and/or have enforcement role to check drivers are obeying red lights.  A puffin has the red and green man beside the pedestrian at the kerb, the pelican’s red and green man are across the street.  </a:t>
            </a:r>
          </a:p>
          <a:p>
            <a:endParaRPr lang="en-GB" baseline="0" dirty="0" smtClean="0"/>
          </a:p>
          <a:p>
            <a:r>
              <a:rPr lang="en-GB" baseline="0" dirty="0" smtClean="0"/>
              <a:t>So what does it mean that it’s the only crossing with an amber light phase and flashing green man?  See next slide</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6</a:t>
            </a:fld>
            <a:endParaRPr lang="en-GB"/>
          </a:p>
        </p:txBody>
      </p:sp>
    </p:spTree>
    <p:extLst>
      <p:ext uri="{BB962C8B-B14F-4D97-AF65-F5344CB8AC3E}">
        <p14:creationId xmlns:p14="http://schemas.microsoft.com/office/powerpoint/2010/main" val="57862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Here’s the flashing green man phase that only a pelican crossing has.  If the green man flashes while you are</a:t>
            </a:r>
            <a:r>
              <a:rPr lang="en-GB" baseline="0" dirty="0" smtClean="0"/>
              <a:t> already on the crossing, continue to cross but if he is flashing before you step out then you don’t have time to cross safely so wait at the kerb and press the button again.</a:t>
            </a:r>
          </a:p>
          <a:p>
            <a:endParaRPr lang="en-GB" baseline="0" dirty="0" smtClean="0"/>
          </a:p>
          <a:p>
            <a:r>
              <a:rPr lang="en-GB" baseline="0" dirty="0" smtClean="0"/>
              <a:t>Drivers will see a flashing amber light which allows them to drive forward if no-one is on the crossing, if there is they must wait until the pedestrian is on the pavement before the continue driving.</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7</a:t>
            </a:fld>
            <a:endParaRPr lang="en-GB"/>
          </a:p>
        </p:txBody>
      </p:sp>
    </p:spTree>
    <p:extLst>
      <p:ext uri="{BB962C8B-B14F-4D97-AF65-F5344CB8AC3E}">
        <p14:creationId xmlns:p14="http://schemas.microsoft.com/office/powerpoint/2010/main" val="1419177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Watch where you’re going! it’s easy to get distracted and</a:t>
            </a:r>
            <a:r>
              <a:rPr lang="en-GB" baseline="0" dirty="0" smtClean="0"/>
              <a:t> make a mistake.  </a:t>
            </a:r>
            <a:r>
              <a:rPr lang="en-GB" dirty="0" smtClean="0"/>
              <a:t>Please use the crossing</a:t>
            </a:r>
            <a:r>
              <a:rPr lang="en-GB" baseline="0" dirty="0" smtClean="0"/>
              <a:t> and make sure you walk within the studs, crossing between the waiting cars could mean drivers don’t see you as they focus on children using the crossing and the traffic lights, if the lights change and traffic starts to move you could be caught in the middle. Always wait for the green man, don’t risk crossing on the red man and never run across the road, you might trip and fall.</a:t>
            </a:r>
          </a:p>
          <a:p>
            <a:endParaRPr lang="en-GB" baseline="0" dirty="0" smtClean="0"/>
          </a:p>
          <a:p>
            <a:r>
              <a:rPr lang="en-GB" baseline="0" dirty="0" smtClean="0"/>
              <a:t>Teacher – you can expand on why children are vulnerable road users, (their size, inexperience and impulsive behaviour) what could happen if you run near roads either on the pavement or across the road – trip, slip, fall, bump into other </a:t>
            </a:r>
            <a:r>
              <a:rPr lang="en-GB" baseline="0" dirty="0" err="1" smtClean="0"/>
              <a:t>peds</a:t>
            </a:r>
            <a:r>
              <a:rPr lang="en-GB" baseline="0" dirty="0" smtClean="0"/>
              <a:t>.  Not take the time necessary to see, hear and make correct decisions.  Rushing leads to mistakes.  </a:t>
            </a:r>
          </a:p>
          <a:p>
            <a:endParaRPr lang="en-GB" baseline="0" dirty="0" smtClean="0"/>
          </a:p>
          <a:p>
            <a:r>
              <a:rPr lang="en-GB" baseline="0" dirty="0" smtClean="0"/>
              <a:t>Emphasise that most children can get around safely, take your time to see and hear properly, use crossing places to cross busy roads and be aware of your surrounds at all times.  Watch out for bicycles and electric vehicles that you can’t hear and may surprise you.</a:t>
            </a:r>
          </a:p>
          <a:p>
            <a:endParaRPr lang="en-GB" baseline="0" dirty="0" smtClean="0"/>
          </a:p>
          <a:p>
            <a:r>
              <a:rPr lang="en-GB" baseline="0" dirty="0" smtClean="0"/>
              <a:t>For further work:</a:t>
            </a:r>
          </a:p>
          <a:p>
            <a:r>
              <a:rPr lang="en-GB" baseline="0" dirty="0" smtClean="0"/>
              <a:t>Ask students to plan a route to walk using safe routes, you could use Hereford mini-maps or google maps.  Ask them to use an area known to them </a:t>
            </a:r>
            <a:r>
              <a:rPr lang="en-GB" baseline="0" dirty="0" err="1" smtClean="0"/>
              <a:t>eg</a:t>
            </a:r>
            <a:r>
              <a:rPr lang="en-GB" baseline="0" dirty="0" smtClean="0"/>
              <a:t> around their home and plan a journey to somewhere they are likely to drive to and see if they could plan to walk instead, are there safe short-cuts?  </a:t>
            </a:r>
          </a:p>
          <a:p>
            <a:r>
              <a:rPr lang="en-GB" baseline="0" dirty="0" smtClean="0"/>
              <a:t>Debate the benefits of walking versus using a car.  - on the individual/on society/on </a:t>
            </a:r>
            <a:r>
              <a:rPr lang="en-GB" baseline="0" smtClean="0"/>
              <a:t>our environment</a:t>
            </a:r>
            <a:endParaRPr lang="en-GB" baseline="0" dirty="0" smtClean="0"/>
          </a:p>
          <a:p>
            <a:r>
              <a:rPr lang="en-GB" baseline="0" dirty="0" smtClean="0"/>
              <a:t>Encourage a discussion on how vehicle emissions affect the environment</a:t>
            </a:r>
          </a:p>
          <a:p>
            <a:r>
              <a:rPr lang="en-GB" baseline="0" dirty="0" smtClean="0"/>
              <a:t>Other sources of info;   www.sustrans.org.uk        www.brake.org.uk        www.think.gov.uk</a:t>
            </a:r>
            <a:endParaRPr lang="en-GB" dirty="0"/>
          </a:p>
        </p:txBody>
      </p:sp>
      <p:sp>
        <p:nvSpPr>
          <p:cNvPr id="4" name="Slide Number Placeholder 3"/>
          <p:cNvSpPr>
            <a:spLocks noGrp="1"/>
          </p:cNvSpPr>
          <p:nvPr>
            <p:ph type="sldNum" sz="quarter" idx="10"/>
          </p:nvPr>
        </p:nvSpPr>
        <p:spPr/>
        <p:txBody>
          <a:bodyPr/>
          <a:lstStyle/>
          <a:p>
            <a:fld id="{CA6D8388-FEC4-4316-AAB8-0BCDB6483A10}" type="slidenum">
              <a:rPr lang="en-GB" smtClean="0"/>
              <a:t>8</a:t>
            </a:fld>
            <a:endParaRPr lang="en-GB"/>
          </a:p>
        </p:txBody>
      </p:sp>
    </p:spTree>
    <p:extLst>
      <p:ext uri="{BB962C8B-B14F-4D97-AF65-F5344CB8AC3E}">
        <p14:creationId xmlns:p14="http://schemas.microsoft.com/office/powerpoint/2010/main" val="115353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5506" y="1825625"/>
            <a:ext cx="4299347" cy="42004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4226352" cy="42004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Rectangle 13"/>
          <p:cNvSpPr/>
          <p:nvPr userDrawn="1"/>
        </p:nvSpPr>
        <p:spPr>
          <a:xfrm>
            <a:off x="1079292" y="2144593"/>
            <a:ext cx="3857857" cy="1815778"/>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6" name="Group 15"/>
          <p:cNvGrpSpPr/>
          <p:nvPr userDrawn="1"/>
        </p:nvGrpSpPr>
        <p:grpSpPr>
          <a:xfrm>
            <a:off x="217357" y="1705908"/>
            <a:ext cx="5190800" cy="2706302"/>
            <a:chOff x="-899414" y="1705901"/>
            <a:chExt cx="6921067" cy="2706302"/>
          </a:xfrm>
        </p:grpSpPr>
        <p:sp>
          <p:nvSpPr>
            <p:cNvPr id="17" name="Rectangle 16"/>
            <p:cNvSpPr/>
            <p:nvPr userDrawn="1"/>
          </p:nvSpPr>
          <p:spPr>
            <a:xfrm>
              <a:off x="-899414" y="1705901"/>
              <a:ext cx="6921067" cy="45719"/>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userDrawn="1"/>
          </p:nvSpPr>
          <p:spPr>
            <a:xfrm>
              <a:off x="3128031" y="4375259"/>
              <a:ext cx="2880000" cy="36000"/>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Rectangle 18"/>
            <p:cNvSpPr/>
            <p:nvPr userDrawn="1"/>
          </p:nvSpPr>
          <p:spPr>
            <a:xfrm>
              <a:off x="5985652" y="1715620"/>
              <a:ext cx="36000" cy="2696583"/>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Tree>
    <p:extLst>
      <p:ext uri="{BB962C8B-B14F-4D97-AF65-F5344CB8AC3E}">
        <p14:creationId xmlns:p14="http://schemas.microsoft.com/office/powerpoint/2010/main" val="6848888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5506" y="365129"/>
            <a:ext cx="8639999"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5503" y="1825627"/>
            <a:ext cx="8640000" cy="42060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212597" y="6283139"/>
            <a:ext cx="2711647" cy="378226"/>
          </a:xfrm>
          <a:prstGeom prst="rect">
            <a:avLst/>
          </a:prstGeom>
        </p:spPr>
      </p:pic>
      <p:sp>
        <p:nvSpPr>
          <p:cNvPr id="14" name="Rectangle 13"/>
          <p:cNvSpPr/>
          <p:nvPr userDrawn="1"/>
        </p:nvSpPr>
        <p:spPr>
          <a:xfrm>
            <a:off x="215503" y="6031688"/>
            <a:ext cx="8640000" cy="134937"/>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5" name="Picture 1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41311" y="6338504"/>
            <a:ext cx="2031841" cy="311381"/>
          </a:xfrm>
          <a:prstGeom prst="rect">
            <a:avLst/>
          </a:prstGeom>
        </p:spPr>
      </p:pic>
    </p:spTree>
    <p:extLst>
      <p:ext uri="{BB962C8B-B14F-4D97-AF65-F5344CB8AC3E}">
        <p14:creationId xmlns:p14="http://schemas.microsoft.com/office/powerpoint/2010/main" val="2031506360"/>
      </p:ext>
    </p:extLst>
  </p:cSld>
  <p:clrMap bg1="lt1" tx1="dk1" bg2="lt2" tx2="dk2" accent1="accent1" accent2="accent2" accent3="accent3" accent4="accent4" accent5="accent5" accent6="accent6" hlink="hlink" folHlink="folHlink"/>
  <p:sldLayoutIdLst>
    <p:sldLayoutId id="2147483663" r:id="rId1"/>
    <p:sldLayoutId id="2147483665" r:id="rId2"/>
    <p:sldLayoutId id="2147483668" r:id="rId3"/>
    <p:sldLayoutId id="2147483673" r:id="rId4"/>
  </p:sldLayoutIdLst>
  <p:timing>
    <p:tnLst>
      <p:par>
        <p:cTn id="1" dur="indefinite" restart="never" nodeType="tmRoot"/>
      </p:par>
    </p:tnLst>
  </p:timing>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AmcbxgBZbr0"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308035" y="2389984"/>
            <a:ext cx="8639999" cy="1325563"/>
          </a:xfrm>
        </p:spPr>
        <p:txBody>
          <a:bodyPr/>
          <a:lstStyle/>
          <a:p>
            <a:pPr rtl="0" eaLnBrk="1" latinLnBrk="0" hangingPunct="1"/>
            <a:r>
              <a:rPr lang="en-US" sz="2400" kern="1200" dirty="0" smtClean="0">
                <a:solidFill>
                  <a:srgbClr val="282E2B"/>
                </a:solidFill>
                <a:effectLst/>
                <a:latin typeface="Lato" panose="020F0502020204030203" pitchFamily="34" charset="0"/>
                <a:ea typeface="Lato" panose="020F0502020204030203" pitchFamily="34" charset="0"/>
                <a:cs typeface="Lato" panose="020F0502020204030203" pitchFamily="34" charset="0"/>
              </a:rPr>
              <a:t>Using a pedestrian </a:t>
            </a:r>
            <a:br>
              <a:rPr lang="en-US" sz="2400" kern="1200" dirty="0" smtClean="0">
                <a:solidFill>
                  <a:srgbClr val="282E2B"/>
                </a:solidFill>
                <a:effectLst/>
                <a:latin typeface="Lato" panose="020F0502020204030203" pitchFamily="34" charset="0"/>
                <a:ea typeface="Lato" panose="020F0502020204030203" pitchFamily="34" charset="0"/>
                <a:cs typeface="Lato" panose="020F0502020204030203" pitchFamily="34" charset="0"/>
              </a:rPr>
            </a:br>
            <a:r>
              <a:rPr lang="en-US" sz="2400" kern="1200" dirty="0" smtClean="0">
                <a:solidFill>
                  <a:srgbClr val="282E2B"/>
                </a:solidFill>
                <a:effectLst/>
                <a:latin typeface="Lato" panose="020F0502020204030203" pitchFamily="34" charset="0"/>
                <a:ea typeface="Lato" panose="020F0502020204030203" pitchFamily="34" charset="0"/>
                <a:cs typeface="Lato" panose="020F0502020204030203" pitchFamily="34" charset="0"/>
              </a:rPr>
              <a:t>crossing safely</a:t>
            </a:r>
            <a:endParaRPr lang="en-GB" dirty="0" smtClean="0">
              <a:effectLst/>
            </a:endParaRPr>
          </a:p>
          <a:p>
            <a:endParaRPr lang="en-GB" dirty="0"/>
          </a:p>
        </p:txBody>
      </p:sp>
    </p:spTree>
    <p:extLst>
      <p:ext uri="{BB962C8B-B14F-4D97-AF65-F5344CB8AC3E}">
        <p14:creationId xmlns:p14="http://schemas.microsoft.com/office/powerpoint/2010/main" val="1914124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busy street</a:t>
            </a:r>
            <a:endParaRPr lang="en-GB" dirty="0"/>
          </a:p>
        </p:txBody>
      </p:sp>
      <p:pic>
        <p:nvPicPr>
          <p:cNvPr id="6" name="AmcbxgBZbr0" title="Walking down a street"/>
          <p:cNvPicPr>
            <a:picLocks noGrp="1" noRot="1" noChangeAspect="1"/>
          </p:cNvPicPr>
          <p:nvPr>
            <p:ph sz="half" idx="1"/>
            <a:videoFile r:link="rId1"/>
          </p:nvPr>
        </p:nvPicPr>
        <p:blipFill>
          <a:blip r:embed="rId4"/>
          <a:stretch>
            <a:fillRect/>
          </a:stretch>
        </p:blipFill>
        <p:spPr>
          <a:xfrm>
            <a:off x="300760" y="783771"/>
            <a:ext cx="8406674" cy="4728755"/>
          </a:xfrm>
          <a:prstGeom prst="rect">
            <a:avLst/>
          </a:prstGeom>
        </p:spPr>
      </p:pic>
    </p:spTree>
    <p:extLst>
      <p:ext uri="{BB962C8B-B14F-4D97-AF65-F5344CB8AC3E}">
        <p14:creationId xmlns:p14="http://schemas.microsoft.com/office/powerpoint/2010/main" val="75715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elican crossing, Toucan crossinbg, pegasus crossing, puffin crossing, zebra cross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684" y="858459"/>
            <a:ext cx="8261428" cy="5126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3" name="Title 5"/>
          <p:cNvSpPr>
            <a:spLocks noGrp="1"/>
          </p:cNvSpPr>
          <p:nvPr>
            <p:ph type="title"/>
          </p:nvPr>
        </p:nvSpPr>
        <p:spPr>
          <a:xfrm>
            <a:off x="296091" y="148047"/>
            <a:ext cx="8559414" cy="1062444"/>
          </a:xfrm>
        </p:spPr>
        <p:txBody>
          <a:bodyPr>
            <a:normAutofit/>
          </a:bodyPr>
          <a:lstStyle/>
          <a:p>
            <a:r>
              <a:rPr lang="en-GB" altLang="en-US" dirty="0" smtClean="0"/>
              <a:t>       </a:t>
            </a:r>
            <a:r>
              <a:rPr lang="en-GB" sz="4400" kern="1200" dirty="0" smtClean="0">
                <a:solidFill>
                  <a:schemeClr val="tx1"/>
                </a:solidFill>
                <a:effectLst/>
                <a:latin typeface="+mj-lt"/>
                <a:ea typeface="+mj-ea"/>
                <a:cs typeface="+mj-cs"/>
              </a:rPr>
              <a:t>Safer crossing places</a:t>
            </a:r>
            <a:r>
              <a:rPr lang="en-GB" altLang="en-US" dirty="0" smtClean="0"/>
              <a:t>    </a:t>
            </a:r>
          </a:p>
        </p:txBody>
      </p:sp>
    </p:spTree>
    <p:extLst>
      <p:ext uri="{BB962C8B-B14F-4D97-AF65-F5344CB8AC3E}">
        <p14:creationId xmlns:p14="http://schemas.microsoft.com/office/powerpoint/2010/main" val="1535965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t>                          Pelican Crossing</a:t>
            </a:r>
          </a:p>
        </p:txBody>
      </p:sp>
      <p:pic>
        <p:nvPicPr>
          <p:cNvPr id="7172" name="Picture 2" title="Standing at a cross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 y="365129"/>
            <a:ext cx="4049713" cy="303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30926" y="3753394"/>
            <a:ext cx="3257005" cy="2031325"/>
          </a:xfrm>
          <a:prstGeom prst="rect">
            <a:avLst/>
          </a:prstGeom>
          <a:noFill/>
        </p:spPr>
        <p:txBody>
          <a:bodyPr wrap="square" rtlCol="0">
            <a:spAutoFit/>
          </a:bodyPr>
          <a:lstStyle/>
          <a:p>
            <a:r>
              <a:rPr lang="en-GB" dirty="0" smtClean="0"/>
              <a:t>P  </a:t>
            </a:r>
            <a:r>
              <a:rPr lang="en-GB" dirty="0" smtClean="0">
                <a:solidFill>
                  <a:srgbClr val="FF0000"/>
                </a:solidFill>
              </a:rPr>
              <a:t>pe</a:t>
            </a:r>
            <a:r>
              <a:rPr lang="en-GB" dirty="0" smtClean="0"/>
              <a:t>destrian</a:t>
            </a:r>
          </a:p>
          <a:p>
            <a:r>
              <a:rPr lang="en-GB" dirty="0" smtClean="0"/>
              <a:t>E  </a:t>
            </a:r>
          </a:p>
          <a:p>
            <a:r>
              <a:rPr lang="en-GB" dirty="0" smtClean="0"/>
              <a:t>L  </a:t>
            </a:r>
            <a:r>
              <a:rPr lang="en-GB" dirty="0" smtClean="0">
                <a:solidFill>
                  <a:srgbClr val="FF0000"/>
                </a:solidFill>
              </a:rPr>
              <a:t>li</a:t>
            </a:r>
            <a:r>
              <a:rPr lang="en-GB" dirty="0" smtClean="0"/>
              <a:t>ght</a:t>
            </a:r>
          </a:p>
          <a:p>
            <a:r>
              <a:rPr lang="en-GB" dirty="0" smtClean="0"/>
              <a:t>I</a:t>
            </a:r>
          </a:p>
          <a:p>
            <a:r>
              <a:rPr lang="en-GB" dirty="0" smtClean="0"/>
              <a:t>C </a:t>
            </a:r>
            <a:r>
              <a:rPr lang="en-GB" dirty="0" smtClean="0">
                <a:solidFill>
                  <a:srgbClr val="FF0000"/>
                </a:solidFill>
              </a:rPr>
              <a:t>c</a:t>
            </a:r>
            <a:r>
              <a:rPr lang="en-GB" dirty="0" smtClean="0"/>
              <a:t>ontrolled</a:t>
            </a:r>
          </a:p>
          <a:p>
            <a:r>
              <a:rPr lang="en-GB" dirty="0" smtClean="0"/>
              <a:t>A</a:t>
            </a:r>
          </a:p>
          <a:p>
            <a:r>
              <a:rPr lang="en-GB" dirty="0"/>
              <a:t>N</a:t>
            </a:r>
          </a:p>
        </p:txBody>
      </p:sp>
      <p:pic>
        <p:nvPicPr>
          <p:cNvPr id="4" name="Picture 3" title="Green 'man' on traffic light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1899" y="1421477"/>
            <a:ext cx="4103342" cy="4228771"/>
          </a:xfrm>
          <a:prstGeom prst="rect">
            <a:avLst/>
          </a:prstGeom>
        </p:spPr>
      </p:pic>
    </p:spTree>
    <p:extLst>
      <p:ext uri="{BB962C8B-B14F-4D97-AF65-F5344CB8AC3E}">
        <p14:creationId xmlns:p14="http://schemas.microsoft.com/office/powerpoint/2010/main" val="667675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048" y="2059176"/>
            <a:ext cx="2911124" cy="1325563"/>
          </a:xfrm>
        </p:spPr>
        <p:txBody>
          <a:bodyPr/>
          <a:lstStyle/>
          <a:p>
            <a:r>
              <a:rPr lang="en-GB" dirty="0" smtClean="0"/>
              <a:t>Using the crossing</a:t>
            </a:r>
            <a:endParaRPr lang="en-GB" dirty="0"/>
          </a:p>
        </p:txBody>
      </p:sp>
      <p:pic>
        <p:nvPicPr>
          <p:cNvPr id="4" name="Content Placeholder 3" title="pressing the crossing butt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3339" y="1314636"/>
            <a:ext cx="3328543" cy="3889374"/>
          </a:xfrm>
        </p:spPr>
      </p:pic>
      <p:pic>
        <p:nvPicPr>
          <p:cNvPr id="2050" name="Picture 2" title="pedestrian cross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8846" y="1314636"/>
            <a:ext cx="4863539" cy="388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86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How does a Pelican work?</a:t>
            </a:r>
            <a:endParaRPr lang="en-GB" dirty="0"/>
          </a:p>
        </p:txBody>
      </p:sp>
      <p:sp>
        <p:nvSpPr>
          <p:cNvPr id="4" name="Content Placeholder 3"/>
          <p:cNvSpPr>
            <a:spLocks noGrp="1"/>
          </p:cNvSpPr>
          <p:nvPr>
            <p:ph sz="half" idx="2"/>
          </p:nvPr>
        </p:nvSpPr>
        <p:spPr>
          <a:xfrm>
            <a:off x="757646" y="1825625"/>
            <a:ext cx="8097856" cy="4200421"/>
          </a:xfrm>
        </p:spPr>
        <p:txBody>
          <a:bodyPr/>
          <a:lstStyle/>
          <a:p>
            <a:pPr marL="0" indent="0">
              <a:buNone/>
            </a:pPr>
            <a:r>
              <a:rPr lang="en-GB" dirty="0" smtClean="0"/>
              <a:t>Simple crossing -  pedestrian and light controlled</a:t>
            </a:r>
          </a:p>
          <a:p>
            <a:pPr marL="0" indent="0">
              <a:buNone/>
            </a:pPr>
            <a:r>
              <a:rPr lang="en-GB" dirty="0" smtClean="0"/>
              <a:t>no cameras or pedestrian detectors</a:t>
            </a:r>
          </a:p>
          <a:p>
            <a:pPr marL="0" indent="0">
              <a:buNone/>
            </a:pPr>
            <a:r>
              <a:rPr lang="en-GB" dirty="0" smtClean="0"/>
              <a:t>pedestrian activates the crossing using the button</a:t>
            </a:r>
          </a:p>
          <a:p>
            <a:pPr marL="0" indent="0">
              <a:buNone/>
            </a:pPr>
            <a:r>
              <a:rPr lang="en-GB" dirty="0" smtClean="0"/>
              <a:t>Red light stops traffic</a:t>
            </a:r>
          </a:p>
          <a:p>
            <a:pPr marL="0" indent="0">
              <a:buNone/>
            </a:pPr>
            <a:r>
              <a:rPr lang="en-GB" dirty="0" smtClean="0"/>
              <a:t>Red man stops pedestrians</a:t>
            </a:r>
          </a:p>
          <a:p>
            <a:pPr marL="0" indent="0">
              <a:buNone/>
            </a:pPr>
            <a:r>
              <a:rPr lang="en-GB" dirty="0" smtClean="0"/>
              <a:t>Green light should mean traffic has stopped</a:t>
            </a:r>
          </a:p>
          <a:p>
            <a:pPr marL="0" indent="0">
              <a:buNone/>
            </a:pPr>
            <a:r>
              <a:rPr lang="en-GB" dirty="0" smtClean="0"/>
              <a:t>Only crossing with an amber light phase and flashing green man</a:t>
            </a:r>
          </a:p>
        </p:txBody>
      </p:sp>
    </p:spTree>
    <p:extLst>
      <p:ext uri="{BB962C8B-B14F-4D97-AF65-F5344CB8AC3E}">
        <p14:creationId xmlns:p14="http://schemas.microsoft.com/office/powerpoint/2010/main" val="1871707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595883" y="2424935"/>
            <a:ext cx="4760755" cy="1325563"/>
          </a:xfrm>
        </p:spPr>
        <p:txBody>
          <a:bodyPr/>
          <a:lstStyle/>
          <a:p>
            <a:r>
              <a:rPr lang="en-GB" dirty="0" smtClean="0"/>
              <a:t>Flashing green</a:t>
            </a:r>
            <a:r>
              <a:rPr lang="en-GB" baseline="0" dirty="0" smtClean="0"/>
              <a:t> man phase</a:t>
            </a:r>
            <a:endParaRPr lang="en-GB" dirty="0"/>
          </a:p>
        </p:txBody>
      </p:sp>
      <p:pic>
        <p:nvPicPr>
          <p:cNvPr id="2" name="Picture 1" descr="red - do not cross&#10;Green - cross with care&#10;flashing green - do not start to cross" title="What the pedestrian crossing lights me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946" y="550002"/>
            <a:ext cx="8056334" cy="4833800"/>
          </a:xfrm>
          <a:prstGeom prst="rect">
            <a:avLst/>
          </a:prstGeom>
        </p:spPr>
      </p:pic>
    </p:spTree>
    <p:extLst>
      <p:ext uri="{BB962C8B-B14F-4D97-AF65-F5344CB8AC3E}">
        <p14:creationId xmlns:p14="http://schemas.microsoft.com/office/powerpoint/2010/main" val="248438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367815" y="1980811"/>
            <a:ext cx="3715614" cy="1325563"/>
          </a:xfrm>
        </p:spPr>
        <p:txBody>
          <a:bodyPr/>
          <a:lstStyle/>
          <a:p>
            <a:r>
              <a:rPr lang="en-GB" dirty="0" smtClean="0"/>
              <a:t>Watch where you are going</a:t>
            </a:r>
            <a:endParaRPr lang="en-GB" dirty="0"/>
          </a:p>
        </p:txBody>
      </p:sp>
      <p:pic>
        <p:nvPicPr>
          <p:cNvPr id="2" name="Picture 1" title="Bumping into lamp pos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618246"/>
            <a:ext cx="4090987" cy="5030079"/>
          </a:xfrm>
          <a:prstGeom prst="rect">
            <a:avLst/>
          </a:prstGeom>
        </p:spPr>
      </p:pic>
    </p:spTree>
    <p:extLst>
      <p:ext uri="{BB962C8B-B14F-4D97-AF65-F5344CB8AC3E}">
        <p14:creationId xmlns:p14="http://schemas.microsoft.com/office/powerpoint/2010/main" val="2032259785"/>
      </p:ext>
    </p:extLst>
  </p:cSld>
  <p:clrMapOvr>
    <a:masterClrMapping/>
  </p:clrMapOvr>
</p:sld>
</file>

<file path=ppt/theme/theme1.xml><?xml version="1.0" encoding="utf-8"?>
<a:theme xmlns:a="http://schemas.openxmlformats.org/drawingml/2006/main" name="Office Theme">
  <a:themeElements>
    <a:clrScheme name="Herefordshire Council 2018">
      <a:dk1>
        <a:srgbClr val="282E2B"/>
      </a:dk1>
      <a:lt1>
        <a:srgbClr val="FFFFFF"/>
      </a:lt1>
      <a:dk2>
        <a:srgbClr val="FFC937"/>
      </a:dk2>
      <a:lt2>
        <a:srgbClr val="FFFFFF"/>
      </a:lt2>
      <a:accent1>
        <a:srgbClr val="FFC937"/>
      </a:accent1>
      <a:accent2>
        <a:srgbClr val="FFFFFF"/>
      </a:accent2>
      <a:accent3>
        <a:srgbClr val="A7216D"/>
      </a:accent3>
      <a:accent4>
        <a:srgbClr val="F16A37"/>
      </a:accent4>
      <a:accent5>
        <a:srgbClr val="282E2B"/>
      </a:accent5>
      <a:accent6>
        <a:srgbClr val="EC2048"/>
      </a:accent6>
      <a:hlink>
        <a:srgbClr val="0099CB"/>
      </a:hlink>
      <a:folHlink>
        <a:srgbClr val="F16A3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241AD6-34A3-DE41-B192-491B1727B7E3}" vid="{8A105618-68B8-1F4A-B9A9-0ADB95E8A1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286BEC8C5696D34889BE0A99AA2C9309" ma:contentTypeVersion="1" ma:contentTypeDescription="Create a new document." ma:contentTypeScope="" ma:versionID="94ee2f3588f8a8d6782175473e3dbb01">
  <xsd:schema xmlns:xsd="http://www.w3.org/2001/XMLSchema" xmlns:xs="http://www.w3.org/2001/XMLSchema" xmlns:p="http://schemas.microsoft.com/office/2006/metadata/properties" xmlns:ns2="D87CCC82-C056-4092-9ED9-09B330353CB9" xmlns:ns3="58222f46-cdd5-49dc-9cc8-a6db721e7e08" xmlns:ns4="cb458052-48cf-4613-af83-9df506ae481f" targetNamespace="http://schemas.microsoft.com/office/2006/metadata/properties" ma:root="true" ma:fieldsID="cd981a85bf84669e54acd8f219ed8469" ns2:_="" ns3:_="" ns4:_="">
    <xsd:import namespace="D87CCC82-C056-4092-9ED9-09B330353CB9"/>
    <xsd:import namespace="58222f46-cdd5-49dc-9cc8-a6db721e7e08"/>
    <xsd:import namespace="cb458052-48cf-4613-af83-9df506ae481f"/>
    <xsd:element name="properties">
      <xsd:complexType>
        <xsd:sequence>
          <xsd:element name="documentManagement">
            <xsd:complexType>
              <xsd:all>
                <xsd:element ref="ns2:Template_x0020_name" minOccurs="0"/>
                <xsd:element ref="ns2:URL" minOccurs="0"/>
                <xsd:element ref="ns2:Document_x0020_type" minOccurs="0"/>
                <xsd:element ref="ns3:SharedWithUsers"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7CCC82-C056-4092-9ED9-09B330353CB9" elementFormDefault="qualified">
    <xsd:import namespace="http://schemas.microsoft.com/office/2006/documentManagement/types"/>
    <xsd:import namespace="http://schemas.microsoft.com/office/infopath/2007/PartnerControls"/>
    <xsd:element name="Template_x0020_name" ma:index="8" nillable="true" ma:displayName="Template name" ma:internalName="Template_x0020_name">
      <xsd:simpleType>
        <xsd:restriction base="dms:Text">
          <xsd:maxLength value="255"/>
        </xsd:restriction>
      </xsd:simpleType>
    </xsd:element>
    <xsd:element name="URL" ma:index="9"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ocument_x0020_type" ma:index="10" nillable="true" ma:displayName="Document type" ma:internalName="Document_x0020_typ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222f46-cdd5-49dc-9cc8-a6db721e7e0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458052-48cf-4613-af83-9df506ae481f" elementFormDefault="qualified">
    <xsd:import namespace="http://schemas.microsoft.com/office/2006/documentManagement/types"/>
    <xsd:import namespace="http://schemas.microsoft.com/office/infopath/2007/PartnerControls"/>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RL xmlns="D87CCC82-C056-4092-9ED9-09B330353CB9">
      <Url>http://hcintranet.herefordshire.gov.uk/cs/Branding/Powerpoint%20standard%20template.potx</Url>
      <Description>Download</Description>
    </URL>
    <Document_x0020_type xmlns="D87CCC82-C056-4092-9ED9-09B330353CB9">PowerPoint</Document_x0020_type>
    <Template_x0020_name xmlns="D87CCC82-C056-4092-9ED9-09B330353CB9">Powerpoint standard template</Template_x0020_name>
    <_dlc_DocId xmlns="cb458052-48cf-4613-af83-9df506ae481f">WJY5HXHPQ6FR-508408854-7</_dlc_DocId>
    <_dlc_DocIdUrl xmlns="cb458052-48cf-4613-af83-9df506ae481f">
      <Url>http://hcintranet.herefordshire.gov.uk/cs/_layouts/15/DocIdRedir.aspx?ID=WJY5HXHPQ6FR-508408854-7</Url>
      <Description>WJY5HXHPQ6FR-508408854-7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5FF8F0-D167-4342-A68D-7F490D8F61BB}">
  <ds:schemaRefs>
    <ds:schemaRef ds:uri="http://schemas.microsoft.com/sharepoint/events"/>
  </ds:schemaRefs>
</ds:datastoreItem>
</file>

<file path=customXml/itemProps2.xml><?xml version="1.0" encoding="utf-8"?>
<ds:datastoreItem xmlns:ds="http://schemas.openxmlformats.org/officeDocument/2006/customXml" ds:itemID="{EAC7C60B-4E5B-4060-9459-2A6071A587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7CCC82-C056-4092-9ED9-09B330353CB9"/>
    <ds:schemaRef ds:uri="58222f46-cdd5-49dc-9cc8-a6db721e7e08"/>
    <ds:schemaRef ds:uri="cb458052-48cf-4613-af83-9df506ae48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1ECD9B-B471-4161-A3D2-CBBDED43CBA3}">
  <ds:schemaRefs>
    <ds:schemaRef ds:uri="D87CCC82-C056-4092-9ED9-09B330353CB9"/>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cb458052-48cf-4613-af83-9df506ae481f"/>
    <ds:schemaRef ds:uri="http://purl.org/dc/elements/1.1/"/>
    <ds:schemaRef ds:uri="http://schemas.microsoft.com/office/2006/metadata/properties"/>
    <ds:schemaRef ds:uri="58222f46-cdd5-49dc-9cc8-a6db721e7e08"/>
    <ds:schemaRef ds:uri="http://www.w3.org/XML/1998/namespace"/>
    <ds:schemaRef ds:uri="http://purl.org/dc/dcmitype/"/>
  </ds:schemaRefs>
</ds:datastoreItem>
</file>

<file path=customXml/itemProps4.xml><?xml version="1.0" encoding="utf-8"?>
<ds:datastoreItem xmlns:ds="http://schemas.openxmlformats.org/officeDocument/2006/customXml" ds:itemID="{06406637-28FC-4200-9DC6-A148D4D7E8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standard template</Template>
  <TotalTime>308</TotalTime>
  <Words>1292</Words>
  <Application>Microsoft Office PowerPoint</Application>
  <PresentationFormat>On-screen Show (4:3)</PresentationFormat>
  <Paragraphs>63</Paragraphs>
  <Slides>8</Slides>
  <Notes>7</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Lato</vt:lpstr>
      <vt:lpstr>Office Theme</vt:lpstr>
      <vt:lpstr>Using a pedestrian  crossing safely </vt:lpstr>
      <vt:lpstr>A busy street</vt:lpstr>
      <vt:lpstr>       Safer crossing places    </vt:lpstr>
      <vt:lpstr>                          Pelican Crossing</vt:lpstr>
      <vt:lpstr>Using the crossing</vt:lpstr>
      <vt:lpstr>     How does a Pelican work?</vt:lpstr>
      <vt:lpstr>Flashing green man phase</vt:lpstr>
      <vt:lpstr>Watch where you are going</vt:lpstr>
    </vt:vector>
  </TitlesOfParts>
  <Company>Hoople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Pelican crossing - using safely</dc:title>
  <dc:creator>Freeman, Julie</dc:creator>
  <cp:keywords>road safety</cp:keywords>
  <cp:lastModifiedBy>Jordan, Andie</cp:lastModifiedBy>
  <cp:revision>29</cp:revision>
  <dcterms:created xsi:type="dcterms:W3CDTF">2022-10-14T13:57:14Z</dcterms:created>
  <dcterms:modified xsi:type="dcterms:W3CDTF">2024-05-14T12:32:10Z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700</vt:r8>
  </property>
  <property fmtid="{D5CDD505-2E9C-101B-9397-08002B2CF9AE}" pid="3" name="FileDirRef">
    <vt:lpwstr>sites/council/communications/Branding</vt:lpwstr>
  </property>
  <property fmtid="{D5CDD505-2E9C-101B-9397-08002B2CF9AE}" pid="4" name="Year">
    <vt:lpwstr/>
  </property>
  <property fmtid="{D5CDD505-2E9C-101B-9397-08002B2CF9AE}" pid="5" name="ContentTypeId">
    <vt:lpwstr>0x010100286BEC8C5696D34889BE0A99AA2C9309</vt:lpwstr>
  </property>
  <property fmtid="{D5CDD505-2E9C-101B-9397-08002B2CF9AE}" pid="6" name="FileLeafRef">
    <vt:lpwstr>Powerpoint standard template.potx</vt:lpwstr>
  </property>
  <property fmtid="{D5CDD505-2E9C-101B-9397-08002B2CF9AE}" pid="7" name="Publication:">
    <vt:lpwstr/>
  </property>
  <property fmtid="{D5CDD505-2E9C-101B-9397-08002B2CF9AE}" pid="8" name="FSObjType">
    <vt:lpwstr>0</vt:lpwstr>
  </property>
  <property fmtid="{D5CDD505-2E9C-101B-9397-08002B2CF9AE}" pid="9" name="_dlc_DocIdItemGuid">
    <vt:lpwstr>dbcdaf5e-b50e-47a1-9005-d0c3e26dc377</vt:lpwstr>
  </property>
  <property fmtid="{D5CDD505-2E9C-101B-9397-08002B2CF9AE}" pid="10" name="Division">
    <vt:lpwstr>299;#Design|c65c5619-539f-4304-904b-2cbcb750c49f</vt:lpwstr>
  </property>
</Properties>
</file>