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57"/>
  </p:notesMasterIdLst>
  <p:sldIdLst>
    <p:sldId id="290" r:id="rId4"/>
    <p:sldId id="291" r:id="rId5"/>
    <p:sldId id="262" r:id="rId6"/>
    <p:sldId id="265" r:id="rId7"/>
    <p:sldId id="263" r:id="rId8"/>
    <p:sldId id="288" r:id="rId9"/>
    <p:sldId id="284" r:id="rId10"/>
    <p:sldId id="289" r:id="rId11"/>
    <p:sldId id="293" r:id="rId12"/>
    <p:sldId id="294" r:id="rId13"/>
    <p:sldId id="295" r:id="rId14"/>
    <p:sldId id="296" r:id="rId15"/>
    <p:sldId id="297" r:id="rId16"/>
    <p:sldId id="298" r:id="rId17"/>
    <p:sldId id="299" r:id="rId18"/>
    <p:sldId id="300" r:id="rId19"/>
    <p:sldId id="301" r:id="rId20"/>
    <p:sldId id="302" r:id="rId21"/>
    <p:sldId id="292" r:id="rId22"/>
    <p:sldId id="285" r:id="rId23"/>
    <p:sldId id="283"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303" r:id="rId39"/>
    <p:sldId id="304" r:id="rId40"/>
    <p:sldId id="305" r:id="rId41"/>
    <p:sldId id="306" r:id="rId42"/>
    <p:sldId id="307" r:id="rId43"/>
    <p:sldId id="308" r:id="rId44"/>
    <p:sldId id="309" r:id="rId45"/>
    <p:sldId id="310" r:id="rId46"/>
    <p:sldId id="282" r:id="rId47"/>
    <p:sldId id="264" r:id="rId48"/>
    <p:sldId id="281" r:id="rId49"/>
    <p:sldId id="261" r:id="rId50"/>
    <p:sldId id="260" r:id="rId51"/>
    <p:sldId id="257" r:id="rId52"/>
    <p:sldId id="256" r:id="rId53"/>
    <p:sldId id="258" r:id="rId54"/>
    <p:sldId id="286" r:id="rId55"/>
    <p:sldId id="28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4557"/>
    <a:srgbClr val="D8448A"/>
    <a:srgbClr val="33CCCC"/>
    <a:srgbClr val="003399"/>
    <a:srgbClr val="00CCFF"/>
    <a:srgbClr val="33CCFF"/>
    <a:srgbClr val="FF6600"/>
    <a:srgbClr val="CC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200">
                <a:latin typeface="Kalinga" panose="020B0502040204020203" pitchFamily="34" charset="0"/>
                <a:cs typeface="Kalinga" panose="020B0502040204020203" pitchFamily="34" charset="0"/>
              </a:rPr>
              <a:t>ISSUES ON REFERRAL FOR 541 CLIENTS SEEN</a:t>
            </a:r>
          </a:p>
        </c:rich>
      </c:tx>
      <c:layout>
        <c:manualLayout>
          <c:xMode val="edge"/>
          <c:yMode val="edge"/>
          <c:x val="0.35334262962622781"/>
          <c:y val="4.4547713098988882E-2"/>
        </c:manualLayout>
      </c:layout>
      <c:overlay val="1"/>
    </c:title>
    <c:autoTitleDeleted val="0"/>
    <c:plotArea>
      <c:layout>
        <c:manualLayout>
          <c:layoutTarget val="inner"/>
          <c:xMode val="edge"/>
          <c:yMode val="edge"/>
          <c:x val="0.11471341856557281"/>
          <c:y val="1.8041682665418324E-2"/>
          <c:w val="0.88224087750706681"/>
          <c:h val="0.72126994656838905"/>
        </c:manualLayout>
      </c:layout>
      <c:barChart>
        <c:barDir val="col"/>
        <c:grouping val="clustered"/>
        <c:varyColors val="0"/>
        <c:ser>
          <c:idx val="0"/>
          <c:order val="0"/>
          <c:spPr>
            <a:solidFill>
              <a:srgbClr val="00B050"/>
            </a:solidFill>
          </c:spPr>
          <c:invertIfNegative val="0"/>
          <c:dLbls>
            <c:spPr>
              <a:noFill/>
              <a:ln>
                <a:noFill/>
              </a:ln>
              <a:effectLst/>
            </c:spPr>
            <c:txPr>
              <a:bodyPr/>
              <a:lstStyle/>
              <a:p>
                <a:pPr>
                  <a:defRPr sz="1200" b="1">
                    <a:latin typeface="Kalinga" panose="020B0502040204020203" pitchFamily="34" charset="0"/>
                    <a:cs typeface="Kalinga"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'ON REF'!$A$1250:$A$1274</c:f>
              <c:strCache>
                <c:ptCount val="25"/>
                <c:pt idx="0">
                  <c:v>Abuse: Neglect/Emotional</c:v>
                </c:pt>
                <c:pt idx="1">
                  <c:v>Abuse: Physical</c:v>
                </c:pt>
                <c:pt idx="2">
                  <c:v>Abuse: Sexual</c:v>
                </c:pt>
                <c:pt idx="3">
                  <c:v>Alcohol/Substance Misuse</c:v>
                </c:pt>
                <c:pt idx="4">
                  <c:v>Anger</c:v>
                </c:pt>
                <c:pt idx="5">
                  <c:v>Anxiety/Stress</c:v>
                </c:pt>
                <c:pt idx="6">
                  <c:v>Attachment Difficulties</c:v>
                </c:pt>
                <c:pt idx="7">
                  <c:v>Behavioural/Conduct</c:v>
                </c:pt>
                <c:pt idx="8">
                  <c:v>Bereavement/Loss</c:v>
                </c:pt>
                <c:pt idx="9">
                  <c:v>Bullying</c:v>
                </c:pt>
                <c:pt idx="10">
                  <c:v>Depression/Low Mood</c:v>
                </c:pt>
                <c:pt idx="11">
                  <c:v>Eating Difficulties </c:v>
                </c:pt>
                <c:pt idx="12">
                  <c:v>In care/Previoulsy in care</c:v>
                </c:pt>
                <c:pt idx="13">
                  <c:v>Personality Issues</c:v>
                </c:pt>
                <c:pt idx="14">
                  <c:v>Physical Health</c:v>
                </c:pt>
                <c:pt idx="15">
                  <c:v>relationships Family</c:v>
                </c:pt>
                <c:pt idx="16">
                  <c:v>relationships Other</c:v>
                </c:pt>
                <c:pt idx="17">
                  <c:v>Self-image/Self-esteem</c:v>
                </c:pt>
                <c:pt idx="18">
                  <c:v>Self-harm</c:v>
                </c:pt>
                <c:pt idx="19">
                  <c:v>Sexuality</c:v>
                </c:pt>
                <c:pt idx="20">
                  <c:v>Suicidal Ideation</c:v>
                </c:pt>
                <c:pt idx="21">
                  <c:v>Termination/Pregnancy</c:v>
                </c:pt>
                <c:pt idx="22">
                  <c:v>Unexplained Physical Symptoms</c:v>
                </c:pt>
                <c:pt idx="23">
                  <c:v>Witness to Domestic Violence</c:v>
                </c:pt>
                <c:pt idx="24">
                  <c:v>Other</c:v>
                </c:pt>
              </c:strCache>
            </c:strRef>
          </c:cat>
          <c:val>
            <c:numRef>
              <c:f>'ON REF'!$B$1250:$B$1274</c:f>
              <c:numCache>
                <c:formatCode>General</c:formatCode>
                <c:ptCount val="25"/>
                <c:pt idx="0">
                  <c:v>9</c:v>
                </c:pt>
                <c:pt idx="1">
                  <c:v>6</c:v>
                </c:pt>
                <c:pt idx="2">
                  <c:v>5</c:v>
                </c:pt>
                <c:pt idx="3">
                  <c:v>5</c:v>
                </c:pt>
                <c:pt idx="4">
                  <c:v>87</c:v>
                </c:pt>
                <c:pt idx="5">
                  <c:v>304</c:v>
                </c:pt>
                <c:pt idx="6">
                  <c:v>5</c:v>
                </c:pt>
                <c:pt idx="7">
                  <c:v>52</c:v>
                </c:pt>
                <c:pt idx="8">
                  <c:v>48</c:v>
                </c:pt>
                <c:pt idx="9">
                  <c:v>40</c:v>
                </c:pt>
                <c:pt idx="10">
                  <c:v>214</c:v>
                </c:pt>
                <c:pt idx="11">
                  <c:v>22</c:v>
                </c:pt>
                <c:pt idx="12">
                  <c:v>20</c:v>
                </c:pt>
                <c:pt idx="13">
                  <c:v>3</c:v>
                </c:pt>
                <c:pt idx="14">
                  <c:v>26</c:v>
                </c:pt>
                <c:pt idx="15">
                  <c:v>156</c:v>
                </c:pt>
                <c:pt idx="16">
                  <c:v>50</c:v>
                </c:pt>
                <c:pt idx="17">
                  <c:v>54</c:v>
                </c:pt>
                <c:pt idx="18">
                  <c:v>54</c:v>
                </c:pt>
                <c:pt idx="19">
                  <c:v>9</c:v>
                </c:pt>
                <c:pt idx="20">
                  <c:v>36</c:v>
                </c:pt>
                <c:pt idx="21">
                  <c:v>3</c:v>
                </c:pt>
                <c:pt idx="22">
                  <c:v>10</c:v>
                </c:pt>
                <c:pt idx="23">
                  <c:v>10</c:v>
                </c:pt>
                <c:pt idx="24">
                  <c:v>60</c:v>
                </c:pt>
              </c:numCache>
            </c:numRef>
          </c:val>
          <c:extLst>
            <c:ext xmlns:c16="http://schemas.microsoft.com/office/drawing/2014/chart" uri="{C3380CC4-5D6E-409C-BE32-E72D297353CC}">
              <c16:uniqueId val="{00000000-C92B-451B-B616-A1379B4D08F3}"/>
            </c:ext>
          </c:extLst>
        </c:ser>
        <c:dLbls>
          <c:showLegendKey val="0"/>
          <c:showVal val="0"/>
          <c:showCatName val="0"/>
          <c:showSerName val="0"/>
          <c:showPercent val="0"/>
          <c:showBubbleSize val="0"/>
        </c:dLbls>
        <c:gapWidth val="150"/>
        <c:axId val="332309320"/>
        <c:axId val="332314808"/>
      </c:barChart>
      <c:catAx>
        <c:axId val="332309320"/>
        <c:scaling>
          <c:orientation val="minMax"/>
        </c:scaling>
        <c:delete val="0"/>
        <c:axPos val="b"/>
        <c:numFmt formatCode="General" sourceLinked="0"/>
        <c:majorTickMark val="out"/>
        <c:minorTickMark val="none"/>
        <c:tickLblPos val="nextTo"/>
        <c:crossAx val="332314808"/>
        <c:crosses val="autoZero"/>
        <c:auto val="1"/>
        <c:lblAlgn val="ctr"/>
        <c:lblOffset val="100"/>
        <c:noMultiLvlLbl val="0"/>
      </c:catAx>
      <c:valAx>
        <c:axId val="332314808"/>
        <c:scaling>
          <c:orientation val="minMax"/>
        </c:scaling>
        <c:delete val="0"/>
        <c:axPos val="l"/>
        <c:majorGridlines/>
        <c:numFmt formatCode="General" sourceLinked="1"/>
        <c:majorTickMark val="out"/>
        <c:minorTickMark val="none"/>
        <c:tickLblPos val="nextTo"/>
        <c:crossAx val="332309320"/>
        <c:crosses val="autoZero"/>
        <c:crossBetween val="between"/>
      </c:valAx>
    </c:plotArea>
    <c:plotVisOnly val="1"/>
    <c:dispBlanksAs val="gap"/>
    <c:showDLblsOverMax val="0"/>
  </c:chart>
  <c:spPr>
    <a:ln w="38100">
      <a:solidFill>
        <a:srgbClr val="00B05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200">
                <a:latin typeface="Kalinga" panose="020B0502040204020203" pitchFamily="34" charset="0"/>
                <a:cs typeface="Kalinga" panose="020B0502040204020203" pitchFamily="34" charset="0"/>
              </a:rPr>
              <a:t>ACTUAL ISSUES FOR 541 CLIENTS SEEN</a:t>
            </a:r>
          </a:p>
        </c:rich>
      </c:tx>
      <c:layout>
        <c:manualLayout>
          <c:xMode val="edge"/>
          <c:yMode val="edge"/>
          <c:x val="0.30027504222139362"/>
          <c:y val="0"/>
        </c:manualLayout>
      </c:layout>
      <c:overlay val="0"/>
    </c:title>
    <c:autoTitleDeleted val="0"/>
    <c:plotArea>
      <c:layout/>
      <c:barChart>
        <c:barDir val="col"/>
        <c:grouping val="clustered"/>
        <c:varyColors val="0"/>
        <c:ser>
          <c:idx val="0"/>
          <c:order val="0"/>
          <c:spPr>
            <a:solidFill>
              <a:srgbClr val="C0504D">
                <a:lumMod val="60000"/>
                <a:lumOff val="40000"/>
              </a:srgb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Sheet1!$A$1735:$A$1758</c:f>
              <c:strCache>
                <c:ptCount val="24"/>
                <c:pt idx="0">
                  <c:v>Abuse: Neglect/Emotional</c:v>
                </c:pt>
                <c:pt idx="1">
                  <c:v>Abuse: Physical</c:v>
                </c:pt>
                <c:pt idx="2">
                  <c:v>Abuse: Sexual</c:v>
                </c:pt>
                <c:pt idx="3">
                  <c:v>Alcohol/Substance Misuse</c:v>
                </c:pt>
                <c:pt idx="4">
                  <c:v>Anger</c:v>
                </c:pt>
                <c:pt idx="5">
                  <c:v>Anxiety/Stress</c:v>
                </c:pt>
                <c:pt idx="6">
                  <c:v>Attachment Difficulties</c:v>
                </c:pt>
                <c:pt idx="7">
                  <c:v>Behavioural/Conduct</c:v>
                </c:pt>
                <c:pt idx="8">
                  <c:v>Bereavement/Loss</c:v>
                </c:pt>
                <c:pt idx="9">
                  <c:v>Bullying</c:v>
                </c:pt>
                <c:pt idx="10">
                  <c:v>Depression/Low Mood</c:v>
                </c:pt>
                <c:pt idx="11">
                  <c:v>Eating Difficulties </c:v>
                </c:pt>
                <c:pt idx="12">
                  <c:v>In care/Previoulsy in care</c:v>
                </c:pt>
                <c:pt idx="13">
                  <c:v>Personality Issues</c:v>
                </c:pt>
                <c:pt idx="14">
                  <c:v>Physical Health</c:v>
                </c:pt>
                <c:pt idx="15">
                  <c:v>Relationships Family</c:v>
                </c:pt>
                <c:pt idx="16">
                  <c:v>Relationships Other</c:v>
                </c:pt>
                <c:pt idx="17">
                  <c:v>Self-image/Self-esteem</c:v>
                </c:pt>
                <c:pt idx="18">
                  <c:v>Self-harm</c:v>
                </c:pt>
                <c:pt idx="19">
                  <c:v>Sexuality</c:v>
                </c:pt>
                <c:pt idx="20">
                  <c:v>Suicidal Ideation</c:v>
                </c:pt>
                <c:pt idx="21">
                  <c:v>Termination/Pregnancy</c:v>
                </c:pt>
                <c:pt idx="22">
                  <c:v>Witness to Domestic Violence</c:v>
                </c:pt>
                <c:pt idx="23">
                  <c:v>Other</c:v>
                </c:pt>
              </c:strCache>
            </c:strRef>
          </c:cat>
          <c:val>
            <c:numRef>
              <c:f>Sheet1!$B$1735:$B$1758</c:f>
              <c:numCache>
                <c:formatCode>General</c:formatCode>
                <c:ptCount val="24"/>
                <c:pt idx="0">
                  <c:v>25</c:v>
                </c:pt>
                <c:pt idx="1">
                  <c:v>17</c:v>
                </c:pt>
                <c:pt idx="2">
                  <c:v>13</c:v>
                </c:pt>
                <c:pt idx="3">
                  <c:v>16</c:v>
                </c:pt>
                <c:pt idx="4">
                  <c:v>152</c:v>
                </c:pt>
                <c:pt idx="5">
                  <c:v>306</c:v>
                </c:pt>
                <c:pt idx="6">
                  <c:v>50</c:v>
                </c:pt>
                <c:pt idx="7">
                  <c:v>61</c:v>
                </c:pt>
                <c:pt idx="8">
                  <c:v>58</c:v>
                </c:pt>
                <c:pt idx="9">
                  <c:v>35</c:v>
                </c:pt>
                <c:pt idx="10">
                  <c:v>318</c:v>
                </c:pt>
                <c:pt idx="11">
                  <c:v>36</c:v>
                </c:pt>
                <c:pt idx="12">
                  <c:v>16</c:v>
                </c:pt>
                <c:pt idx="13">
                  <c:v>4</c:v>
                </c:pt>
                <c:pt idx="14">
                  <c:v>34</c:v>
                </c:pt>
                <c:pt idx="15">
                  <c:v>195</c:v>
                </c:pt>
                <c:pt idx="16">
                  <c:v>140</c:v>
                </c:pt>
                <c:pt idx="17">
                  <c:v>134</c:v>
                </c:pt>
                <c:pt idx="18">
                  <c:v>42</c:v>
                </c:pt>
                <c:pt idx="19">
                  <c:v>13</c:v>
                </c:pt>
                <c:pt idx="20">
                  <c:v>41</c:v>
                </c:pt>
                <c:pt idx="21">
                  <c:v>2</c:v>
                </c:pt>
                <c:pt idx="22">
                  <c:v>20</c:v>
                </c:pt>
                <c:pt idx="23">
                  <c:v>52</c:v>
                </c:pt>
              </c:numCache>
            </c:numRef>
          </c:val>
          <c:extLst>
            <c:ext xmlns:c16="http://schemas.microsoft.com/office/drawing/2014/chart" uri="{C3380CC4-5D6E-409C-BE32-E72D297353CC}">
              <c16:uniqueId val="{00000000-1915-4261-82CE-6ECCA94DA9D6}"/>
            </c:ext>
          </c:extLst>
        </c:ser>
        <c:dLbls>
          <c:showLegendKey val="0"/>
          <c:showVal val="0"/>
          <c:showCatName val="0"/>
          <c:showSerName val="0"/>
          <c:showPercent val="0"/>
          <c:showBubbleSize val="0"/>
        </c:dLbls>
        <c:gapWidth val="150"/>
        <c:axId val="332314416"/>
        <c:axId val="332315592"/>
      </c:barChart>
      <c:catAx>
        <c:axId val="332314416"/>
        <c:scaling>
          <c:orientation val="minMax"/>
        </c:scaling>
        <c:delete val="0"/>
        <c:axPos val="b"/>
        <c:numFmt formatCode="General" sourceLinked="0"/>
        <c:majorTickMark val="out"/>
        <c:minorTickMark val="none"/>
        <c:tickLblPos val="nextTo"/>
        <c:crossAx val="332315592"/>
        <c:crosses val="autoZero"/>
        <c:auto val="1"/>
        <c:lblAlgn val="ctr"/>
        <c:lblOffset val="100"/>
        <c:noMultiLvlLbl val="0"/>
      </c:catAx>
      <c:valAx>
        <c:axId val="332315592"/>
        <c:scaling>
          <c:orientation val="minMax"/>
        </c:scaling>
        <c:delete val="0"/>
        <c:axPos val="l"/>
        <c:majorGridlines/>
        <c:numFmt formatCode="General" sourceLinked="1"/>
        <c:majorTickMark val="out"/>
        <c:minorTickMark val="none"/>
        <c:tickLblPos val="nextTo"/>
        <c:crossAx val="332314416"/>
        <c:crosses val="autoZero"/>
        <c:crossBetween val="between"/>
      </c:valAx>
    </c:plotArea>
    <c:plotVisOnly val="1"/>
    <c:dispBlanksAs val="gap"/>
    <c:showDLblsOverMax val="0"/>
  </c:chart>
  <c:spPr>
    <a:ln w="38100">
      <a:solidFill>
        <a:srgbClr val="C0504D"/>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B4683-10A2-4C0F-BB04-CC28890B41E2}" type="datetimeFigureOut">
              <a:rPr lang="en-GB" smtClean="0"/>
              <a:t>18/04/2019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436E6-27E0-4B87-851B-6CEC79B7E013}" type="slidenum">
              <a:rPr lang="en-GB" smtClean="0"/>
              <a:t>‹#›</a:t>
            </a:fld>
            <a:endParaRPr lang="en-GB"/>
          </a:p>
        </p:txBody>
      </p:sp>
    </p:spTree>
    <p:extLst>
      <p:ext uri="{BB962C8B-B14F-4D97-AF65-F5344CB8AC3E}">
        <p14:creationId xmlns:p14="http://schemas.microsoft.com/office/powerpoint/2010/main" val="10644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A0BE42-656D-4877-AC0F-43C4BC8FC112}"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fld id="{28C8DA7D-8181-4148-B12B-198F4995C2D7}" type="datetime1">
              <a:rPr lang="en-US" smtClean="0"/>
              <a:pPr>
                <a:defRPr/>
              </a:pPr>
              <a:t>4/18/2019</a:t>
            </a:fld>
            <a:endParaRPr lang="en-US"/>
          </a:p>
        </p:txBody>
      </p:sp>
      <p:sp>
        <p:nvSpPr>
          <p:cNvPr id="6" name="Footer Placeholder 5"/>
          <p:cNvSpPr>
            <a:spLocks noGrp="1"/>
          </p:cNvSpPr>
          <p:nvPr>
            <p:ph type="ftr" sz="quarter" idx="4"/>
          </p:nvPr>
        </p:nvSpPr>
        <p:spPr/>
        <p:txBody>
          <a:bodyPr/>
          <a:lstStyle/>
          <a:p>
            <a:pPr>
              <a:defRPr/>
            </a:pPr>
            <a:r>
              <a:rPr lang="en-US" smtClean="0"/>
              <a:t>DRAFT</a:t>
            </a:r>
            <a:endParaRPr lang="en-US"/>
          </a:p>
        </p:txBody>
      </p:sp>
    </p:spTree>
    <p:extLst>
      <p:ext uri="{BB962C8B-B14F-4D97-AF65-F5344CB8AC3E}">
        <p14:creationId xmlns:p14="http://schemas.microsoft.com/office/powerpoint/2010/main" val="216116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Date Placeholder 3"/>
          <p:cNvSpPr>
            <a:spLocks noGrp="1"/>
          </p:cNvSpPr>
          <p:nvPr>
            <p:ph type="dt" sz="quarter" idx="1"/>
          </p:nvPr>
        </p:nvSpPr>
        <p:spPr/>
        <p:txBody>
          <a:bodyPr/>
          <a:lstStyle/>
          <a:p>
            <a:pPr>
              <a:defRPr/>
            </a:pPr>
            <a:fld id="{026DA974-1FE5-4944-9ABE-F24BF4702321}" type="datetime1">
              <a:rPr lang="en-US" smtClean="0"/>
              <a:pPr>
                <a:defRPr/>
              </a:pPr>
              <a:t>4/18/2019</a:t>
            </a:fld>
            <a:endParaRPr lang="en-US"/>
          </a:p>
        </p:txBody>
      </p:sp>
      <p:sp>
        <p:nvSpPr>
          <p:cNvPr id="5" name="Footer Placeholder 4"/>
          <p:cNvSpPr>
            <a:spLocks noGrp="1"/>
          </p:cNvSpPr>
          <p:nvPr>
            <p:ph type="ftr" sz="quarter" idx="4"/>
          </p:nvPr>
        </p:nvSpPr>
        <p:spPr/>
        <p:txBody>
          <a:bodyPr/>
          <a:lstStyle/>
          <a:p>
            <a:pPr>
              <a:defRPr/>
            </a:pPr>
            <a:r>
              <a:rPr lang="en-US" smtClean="0"/>
              <a:t>DRAFT</a:t>
            </a:r>
            <a:endParaRPr lang="en-US"/>
          </a:p>
        </p:txBody>
      </p:sp>
      <p:sp>
        <p:nvSpPr>
          <p:cNvPr id="430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122E69-866F-4C4C-9F03-3C150057ADA6}"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196473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553">
              <a:lnSpc>
                <a:spcPct val="115000"/>
              </a:lnSpc>
              <a:spcAft>
                <a:spcPts val="0"/>
              </a:spcAft>
            </a:pPr>
            <a:endParaRPr lang="en-GB" dirty="0" smtClean="0">
              <a:solidFill>
                <a:srgbClr val="808080"/>
              </a:solidFill>
              <a:ea typeface="Calibri"/>
              <a:cs typeface="Times New Roman"/>
            </a:endParaRPr>
          </a:p>
          <a:p>
            <a:pPr marL="220553">
              <a:lnSpc>
                <a:spcPct val="115000"/>
              </a:lnSpc>
              <a:spcAft>
                <a:spcPts val="0"/>
              </a:spcAft>
            </a:pPr>
            <a:r>
              <a:rPr lang="en-GB" dirty="0" smtClean="0">
                <a:solidFill>
                  <a:srgbClr val="808080"/>
                </a:solidFill>
                <a:ea typeface="Calibri"/>
                <a:cs typeface="Times New Roman"/>
              </a:rPr>
              <a:t>10.30am</a:t>
            </a:r>
          </a:p>
          <a:p>
            <a:pPr marL="220553">
              <a:lnSpc>
                <a:spcPct val="115000"/>
              </a:lnSpc>
              <a:spcAft>
                <a:spcPts val="0"/>
              </a:spcAft>
            </a:pPr>
            <a:r>
              <a:rPr lang="en-GB" dirty="0" smtClean="0">
                <a:solidFill>
                  <a:srgbClr val="808080"/>
                </a:solidFill>
                <a:ea typeface="Calibri"/>
                <a:cs typeface="Times New Roman"/>
              </a:rPr>
              <a:t>Let delegates look at level descriptors 9 Hand out levels of need booklets</a:t>
            </a:r>
          </a:p>
          <a:p>
            <a:pPr marL="220553">
              <a:lnSpc>
                <a:spcPct val="115000"/>
              </a:lnSpc>
              <a:spcAft>
                <a:spcPts val="0"/>
              </a:spcAft>
            </a:pPr>
            <a:endParaRPr lang="en-GB" dirty="0" smtClean="0">
              <a:solidFill>
                <a:srgbClr val="808080"/>
              </a:solidFill>
              <a:ea typeface="Calibri"/>
              <a:cs typeface="Times New Roman"/>
            </a:endParaRPr>
          </a:p>
          <a:p>
            <a:pPr marL="220553">
              <a:lnSpc>
                <a:spcPct val="115000"/>
              </a:lnSpc>
              <a:spcAft>
                <a:spcPts val="0"/>
              </a:spcAft>
            </a:pPr>
            <a:r>
              <a:rPr lang="en-GB" dirty="0" smtClean="0">
                <a:solidFill>
                  <a:srgbClr val="808080"/>
                </a:solidFill>
                <a:ea typeface="Calibri"/>
                <a:cs typeface="Times New Roman"/>
              </a:rPr>
              <a:t>Recap-ask what they know first ….</a:t>
            </a:r>
          </a:p>
          <a:p>
            <a:pPr marL="220553">
              <a:lnSpc>
                <a:spcPct val="115000"/>
              </a:lnSpc>
              <a:spcAft>
                <a:spcPts val="0"/>
              </a:spcAft>
            </a:pPr>
            <a:r>
              <a:rPr lang="en-GB" dirty="0" smtClean="0">
                <a:solidFill>
                  <a:srgbClr val="808080"/>
                </a:solidFill>
                <a:ea typeface="Calibri"/>
                <a:cs typeface="Times New Roman"/>
              </a:rPr>
              <a:t> in </a:t>
            </a:r>
            <a:r>
              <a:rPr lang="en-GB" dirty="0">
                <a:solidFill>
                  <a:srgbClr val="808080"/>
                </a:solidFill>
                <a:ea typeface="Calibri"/>
                <a:cs typeface="Times New Roman"/>
              </a:rPr>
              <a:t>Herefordshire, how we understand and </a:t>
            </a:r>
            <a:r>
              <a:rPr lang="en-GB" dirty="0" smtClean="0">
                <a:solidFill>
                  <a:srgbClr val="808080"/>
                </a:solidFill>
                <a:ea typeface="Calibri"/>
                <a:cs typeface="Times New Roman"/>
              </a:rPr>
              <a:t>meet the </a:t>
            </a:r>
            <a:r>
              <a:rPr lang="en-GB" dirty="0">
                <a:solidFill>
                  <a:srgbClr val="808080"/>
                </a:solidFill>
                <a:ea typeface="Calibri"/>
                <a:cs typeface="Times New Roman"/>
              </a:rPr>
              <a:t>unmet need and what should happen at each level </a:t>
            </a:r>
            <a:r>
              <a:rPr lang="en-GB" dirty="0" smtClean="0">
                <a:solidFill>
                  <a:srgbClr val="808080"/>
                </a:solidFill>
                <a:ea typeface="Calibri"/>
                <a:cs typeface="Times New Roman"/>
              </a:rPr>
              <a:t>. </a:t>
            </a:r>
            <a:r>
              <a:rPr lang="en-GB" dirty="0">
                <a:solidFill>
                  <a:srgbClr val="808080"/>
                </a:solidFill>
                <a:ea typeface="Calibri"/>
                <a:cs typeface="Times New Roman"/>
              </a:rPr>
              <a:t>The model allows for a child’s changing needs and gives professionals a common language to understand and meet unmet need </a:t>
            </a:r>
            <a:endParaRPr lang="en-GB" dirty="0" smtClean="0">
              <a:solidFill>
                <a:srgbClr val="808080"/>
              </a:solidFill>
              <a:ea typeface="Calibri"/>
              <a:cs typeface="Times New Roman"/>
            </a:endParaRPr>
          </a:p>
          <a:p>
            <a:pPr marL="220553">
              <a:lnSpc>
                <a:spcPct val="115000"/>
              </a:lnSpc>
              <a:spcAft>
                <a:spcPts val="0"/>
              </a:spcAft>
            </a:pPr>
            <a:r>
              <a:rPr lang="en-GB" dirty="0" smtClean="0">
                <a:solidFill>
                  <a:srgbClr val="808080"/>
                </a:solidFill>
                <a:ea typeface="Calibri"/>
                <a:cs typeface="Times New Roman"/>
              </a:rPr>
              <a:t>(</a:t>
            </a:r>
            <a:r>
              <a:rPr lang="en-GB" dirty="0">
                <a:solidFill>
                  <a:srgbClr val="808080"/>
                </a:solidFill>
                <a:ea typeface="Calibri"/>
                <a:cs typeface="Times New Roman"/>
              </a:rPr>
              <a:t>a barrier identified in serious case reviews).  </a:t>
            </a:r>
            <a:endParaRPr lang="en-GB" dirty="0" smtClean="0">
              <a:solidFill>
                <a:srgbClr val="808080"/>
              </a:solidFill>
              <a:ea typeface="Calibri"/>
              <a:cs typeface="Times New Roman"/>
            </a:endParaRPr>
          </a:p>
          <a:p>
            <a:pPr marL="220553">
              <a:lnSpc>
                <a:spcPct val="115000"/>
              </a:lnSpc>
              <a:spcAft>
                <a:spcPts val="0"/>
              </a:spcAft>
            </a:pPr>
            <a:endParaRPr lang="en-GB" dirty="0" smtClean="0">
              <a:solidFill>
                <a:srgbClr val="808080"/>
              </a:solidFill>
              <a:ea typeface="Calibri"/>
              <a:cs typeface="Times New Roman"/>
            </a:endParaRPr>
          </a:p>
          <a:p>
            <a:pPr marL="220553">
              <a:lnSpc>
                <a:spcPct val="115000"/>
              </a:lnSpc>
              <a:spcAft>
                <a:spcPts val="0"/>
              </a:spcAft>
            </a:pPr>
            <a:r>
              <a:rPr lang="en-GB" dirty="0" smtClean="0">
                <a:solidFill>
                  <a:srgbClr val="808080"/>
                </a:solidFill>
                <a:ea typeface="Calibri"/>
                <a:cs typeface="Times New Roman"/>
              </a:rPr>
              <a:t>The levels are determined</a:t>
            </a:r>
            <a:r>
              <a:rPr lang="en-GB" baseline="0" dirty="0" smtClean="0">
                <a:solidFill>
                  <a:srgbClr val="808080"/>
                </a:solidFill>
                <a:ea typeface="Calibri"/>
                <a:cs typeface="Times New Roman"/>
              </a:rPr>
              <a:t> by the Safeguarding children board.</a:t>
            </a:r>
          </a:p>
          <a:p>
            <a:pPr marL="220553">
              <a:lnSpc>
                <a:spcPct val="115000"/>
              </a:lnSpc>
              <a:spcAft>
                <a:spcPts val="0"/>
              </a:spcAft>
            </a:pPr>
            <a:endParaRPr lang="en-GB" baseline="0" dirty="0" smtClean="0">
              <a:solidFill>
                <a:srgbClr val="808080"/>
              </a:solidFill>
              <a:ea typeface="Calibri"/>
              <a:cs typeface="Times New Roman"/>
            </a:endParaRPr>
          </a:p>
          <a:p>
            <a:pPr marL="220553">
              <a:lnSpc>
                <a:spcPct val="115000"/>
              </a:lnSpc>
              <a:spcAft>
                <a:spcPts val="0"/>
              </a:spcAft>
            </a:pPr>
            <a:r>
              <a:rPr lang="en-GB" baseline="0" dirty="0" smtClean="0">
                <a:solidFill>
                  <a:srgbClr val="808080"/>
                </a:solidFill>
                <a:ea typeface="Calibri"/>
                <a:cs typeface="Times New Roman"/>
              </a:rPr>
              <a:t>It allows for professional judgement and knowledge of the each child in a family. </a:t>
            </a:r>
          </a:p>
          <a:p>
            <a:pPr marL="220553">
              <a:lnSpc>
                <a:spcPct val="115000"/>
              </a:lnSpc>
              <a:spcAft>
                <a:spcPts val="0"/>
              </a:spcAft>
            </a:pPr>
            <a:endParaRPr lang="en-GB" dirty="0">
              <a:solidFill>
                <a:srgbClr val="808080"/>
              </a:solidFill>
              <a:ea typeface="Calibri"/>
              <a:cs typeface="Times New Roman"/>
            </a:endParaRPr>
          </a:p>
          <a:p>
            <a:pPr marL="220553">
              <a:lnSpc>
                <a:spcPct val="115000"/>
              </a:lnSpc>
              <a:spcAft>
                <a:spcPts val="0"/>
              </a:spcAft>
            </a:pPr>
            <a:r>
              <a:rPr lang="en-GB" dirty="0">
                <a:solidFill>
                  <a:srgbClr val="808080"/>
                </a:solidFill>
                <a:ea typeface="Calibri"/>
                <a:cs typeface="Times New Roman"/>
              </a:rPr>
              <a:t>DRAW ATTENTION to the Eligibility and Priority Framework – descriptors to support in identifying need and intervention. They are a starting point and are examples, not definitions and not prescriptive. </a:t>
            </a:r>
            <a:r>
              <a:rPr lang="en-GB" dirty="0" smtClean="0">
                <a:solidFill>
                  <a:srgbClr val="808080"/>
                </a:solidFill>
                <a:ea typeface="Calibri"/>
                <a:cs typeface="Times New Roman"/>
              </a:rPr>
              <a:t>Point</a:t>
            </a:r>
            <a:r>
              <a:rPr lang="en-GB" baseline="0" dirty="0" smtClean="0">
                <a:solidFill>
                  <a:srgbClr val="808080"/>
                </a:solidFill>
                <a:ea typeface="Calibri"/>
                <a:cs typeface="Times New Roman"/>
              </a:rPr>
              <a:t> towards the document on the website and the links to further information.</a:t>
            </a:r>
          </a:p>
          <a:p>
            <a:pPr marL="220553">
              <a:lnSpc>
                <a:spcPct val="115000"/>
              </a:lnSpc>
              <a:spcAft>
                <a:spcPts val="0"/>
              </a:spcAft>
            </a:pPr>
            <a:endParaRPr lang="en-GB" baseline="0" dirty="0" smtClean="0">
              <a:solidFill>
                <a:srgbClr val="808080"/>
              </a:solidFill>
              <a:ea typeface="Calibri"/>
              <a:cs typeface="Times New Roman"/>
            </a:endParaRPr>
          </a:p>
          <a:p>
            <a:pPr marL="220553">
              <a:lnSpc>
                <a:spcPct val="115000"/>
              </a:lnSpc>
              <a:spcAft>
                <a:spcPts val="0"/>
              </a:spcAft>
            </a:pPr>
            <a:r>
              <a:rPr lang="en-GB" baseline="0" dirty="0" smtClean="0">
                <a:solidFill>
                  <a:srgbClr val="808080"/>
                </a:solidFill>
                <a:ea typeface="Calibri"/>
                <a:cs typeface="Times New Roman"/>
              </a:rPr>
              <a:t>Highlight how each child in a family can be impacted in different ways based on resilience and protective factors. Talk a bit about this. </a:t>
            </a:r>
            <a:endParaRPr lang="en-GB" dirty="0">
              <a:solidFill>
                <a:srgbClr val="808080"/>
              </a:solidFill>
              <a:ea typeface="Calibri"/>
              <a:cs typeface="Times New Roman"/>
            </a:endParaRPr>
          </a:p>
          <a:p>
            <a:pPr marL="220553">
              <a:lnSpc>
                <a:spcPct val="115000"/>
              </a:lnSpc>
              <a:spcAft>
                <a:spcPts val="0"/>
              </a:spcAft>
            </a:pPr>
            <a:endParaRPr lang="en-GB" altLang="en-US" dirty="0">
              <a:solidFill>
                <a:srgbClr val="808080"/>
              </a:solidFill>
              <a:ea typeface="ＭＳ Ｐゴシック" pitchFamily="34" charset="-128"/>
              <a:cs typeface="Times New Roman"/>
            </a:endParaRPr>
          </a:p>
          <a:p>
            <a:pPr marL="220553">
              <a:lnSpc>
                <a:spcPct val="115000"/>
              </a:lnSpc>
              <a:spcAft>
                <a:spcPts val="0"/>
              </a:spcAft>
            </a:pPr>
            <a:r>
              <a:rPr lang="en-GB" altLang="en-US" dirty="0">
                <a:solidFill>
                  <a:srgbClr val="808080"/>
                </a:solidFill>
                <a:ea typeface="ＭＳ Ｐゴシック" pitchFamily="34" charset="-128"/>
                <a:cs typeface="Times New Roman"/>
              </a:rPr>
              <a:t>Use my simplistic diagram – draw on flipchart paper prior to the sessions. </a:t>
            </a:r>
            <a:r>
              <a:rPr lang="en-GB" altLang="en-US" dirty="0" smtClean="0">
                <a:solidFill>
                  <a:srgbClr val="808080"/>
                </a:solidFill>
                <a:ea typeface="ＭＳ Ｐゴシック" pitchFamily="34" charset="-128"/>
                <a:cs typeface="Times New Roman"/>
              </a:rPr>
              <a:t>(Draw the egg and write next</a:t>
            </a:r>
            <a:r>
              <a:rPr lang="en-GB" altLang="en-US" baseline="0" dirty="0" smtClean="0">
                <a:solidFill>
                  <a:srgbClr val="808080"/>
                </a:solidFill>
                <a:ea typeface="ＭＳ Ｐゴシック" pitchFamily="34" charset="-128"/>
                <a:cs typeface="Times New Roman"/>
              </a:rPr>
              <a:t> to Level 1 – Every Child Matters. Next to level 2 &amp; 3 write Children Act 2004. CAFs. On Level 4 write CA 1989 s17 CIN and s47 CP. On the other side of the Egg between 2 &amp; 3 write MAG, Level 4 write MASH. Then write MASH (for advise) level 2-4) Go through this. </a:t>
            </a:r>
          </a:p>
          <a:p>
            <a:pPr marL="220553">
              <a:lnSpc>
                <a:spcPct val="115000"/>
              </a:lnSpc>
              <a:spcAft>
                <a:spcPts val="0"/>
              </a:spcAft>
            </a:pPr>
            <a:endParaRPr lang="en-GB" altLang="en-US" baseline="0" dirty="0" smtClean="0">
              <a:solidFill>
                <a:srgbClr val="808080"/>
              </a:solidFill>
              <a:ea typeface="ＭＳ Ｐゴシック" pitchFamily="34" charset="-128"/>
              <a:cs typeface="Times New Roman"/>
            </a:endParaRPr>
          </a:p>
          <a:p>
            <a:pPr marL="220553">
              <a:lnSpc>
                <a:spcPct val="115000"/>
              </a:lnSpc>
              <a:spcAft>
                <a:spcPts val="0"/>
              </a:spcAft>
            </a:pPr>
            <a:r>
              <a:rPr lang="en-GB" altLang="en-US" baseline="0" dirty="0" smtClean="0">
                <a:solidFill>
                  <a:srgbClr val="808080"/>
                </a:solidFill>
                <a:ea typeface="ＭＳ Ｐゴシック" pitchFamily="34" charset="-128"/>
                <a:cs typeface="Times New Roman"/>
              </a:rPr>
              <a:t>Explain what the MASH is, what is does, who sits there. </a:t>
            </a:r>
            <a:endParaRPr lang="en-GB" altLang="en-US" dirty="0" smtClean="0">
              <a:ea typeface="ＭＳ Ｐゴシック" pitchFamily="34" charset="-128"/>
            </a:endParaRP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Check peoples understanding of MAGS – get someone to feedback</a:t>
            </a:r>
            <a:r>
              <a:rPr lang="en-GB" altLang="en-US" baseline="0" dirty="0" smtClean="0">
                <a:ea typeface="ＭＳ Ｐゴシック" pitchFamily="34" charset="-128"/>
              </a:rPr>
              <a:t> to the group</a:t>
            </a:r>
            <a:r>
              <a:rPr lang="en-GB" altLang="en-US" dirty="0" smtClean="0">
                <a:ea typeface="ＭＳ Ｐゴシック" pitchFamily="34" charset="-128"/>
              </a:rPr>
              <a:t> (and if not go over these notes):</a:t>
            </a:r>
            <a:r>
              <a:rPr lang="en-GB" altLang="en-US" baseline="0" dirty="0" smtClean="0">
                <a:ea typeface="ＭＳ Ｐゴシック" pitchFamily="34" charset="-128"/>
              </a:rPr>
              <a:t> </a:t>
            </a:r>
            <a:endParaRPr lang="en-GB" altLang="en-US" dirty="0" smtClean="0">
              <a:ea typeface="ＭＳ Ｐゴシック" pitchFamily="34" charset="-128"/>
            </a:endParaRPr>
          </a:p>
          <a:p>
            <a:pPr marL="551383" indent="-297134" defTabSz="441107">
              <a:lnSpc>
                <a:spcPct val="90000"/>
              </a:lnSpc>
              <a:spcBef>
                <a:spcPts val="386"/>
              </a:spcBef>
              <a:spcAft>
                <a:spcPts val="386"/>
              </a:spcAft>
              <a:buClr>
                <a:schemeClr val="bg1"/>
              </a:buClr>
              <a:buSzPct val="85000"/>
              <a:buBlip>
                <a:blip r:embed="rId3"/>
              </a:buBlip>
              <a:tabLst>
                <a:tab pos="514624" algn="l"/>
              </a:tabLst>
              <a:defRPr/>
            </a:pPr>
            <a:r>
              <a:rPr lang="en-GB" dirty="0">
                <a:solidFill>
                  <a:srgbClr val="600082"/>
                </a:solidFill>
                <a:ea typeface="ＭＳ Ｐゴシック" pitchFamily="-109" charset="-128"/>
              </a:rPr>
              <a:t>Meetings of key practitioners from different local agencies and settings</a:t>
            </a:r>
          </a:p>
          <a:p>
            <a:pPr marL="551383" indent="-297134" defTabSz="441107">
              <a:lnSpc>
                <a:spcPct val="90000"/>
              </a:lnSpc>
              <a:spcBef>
                <a:spcPts val="386"/>
              </a:spcBef>
              <a:spcAft>
                <a:spcPts val="386"/>
              </a:spcAft>
              <a:buClr>
                <a:schemeClr val="bg1"/>
              </a:buClr>
              <a:buSzPct val="85000"/>
              <a:buBlip>
                <a:blip r:embed="rId3"/>
              </a:buBlip>
              <a:tabLst>
                <a:tab pos="514624" algn="l"/>
              </a:tabLst>
              <a:defRPr/>
            </a:pPr>
            <a:r>
              <a:rPr lang="en-GB" dirty="0">
                <a:solidFill>
                  <a:srgbClr val="600082"/>
                </a:solidFill>
                <a:ea typeface="ＭＳ Ｐゴシック" pitchFamily="-109" charset="-128"/>
              </a:rPr>
              <a:t>Identify vulnerable children and young people in a locality and try to ensure they receive the support they need through Common Assessment process</a:t>
            </a:r>
          </a:p>
          <a:p>
            <a:pPr marL="551383" indent="-297134" defTabSz="441107">
              <a:lnSpc>
                <a:spcPct val="90000"/>
              </a:lnSpc>
              <a:spcBef>
                <a:spcPts val="386"/>
              </a:spcBef>
              <a:spcAft>
                <a:spcPts val="386"/>
              </a:spcAft>
              <a:buClr>
                <a:schemeClr val="bg1"/>
              </a:buClr>
              <a:buSzPct val="85000"/>
              <a:buBlip>
                <a:blip r:embed="rId3"/>
              </a:buBlip>
              <a:tabLst>
                <a:tab pos="514624" algn="l"/>
              </a:tabLst>
              <a:defRPr/>
            </a:pPr>
            <a:r>
              <a:rPr lang="en-GB" dirty="0">
                <a:solidFill>
                  <a:srgbClr val="600082"/>
                </a:solidFill>
                <a:ea typeface="ＭＳ Ｐゴシック" pitchFamily="-109" charset="-128"/>
              </a:rPr>
              <a:t>Provide support to practitioners who are completing CAFs</a:t>
            </a:r>
          </a:p>
          <a:p>
            <a:pPr marL="551383" indent="-297134" defTabSz="441107">
              <a:lnSpc>
                <a:spcPct val="90000"/>
              </a:lnSpc>
              <a:spcBef>
                <a:spcPts val="386"/>
              </a:spcBef>
              <a:spcAft>
                <a:spcPts val="386"/>
              </a:spcAft>
              <a:buClr>
                <a:schemeClr val="bg1"/>
              </a:buClr>
              <a:buSzPct val="85000"/>
              <a:buBlip>
                <a:blip r:embed="rId3"/>
              </a:buBlip>
              <a:tabLst>
                <a:tab pos="514624" algn="l"/>
              </a:tabLst>
              <a:defRPr/>
            </a:pPr>
            <a:r>
              <a:rPr lang="en-GB" dirty="0">
                <a:solidFill>
                  <a:srgbClr val="600082"/>
                </a:solidFill>
                <a:ea typeface="ＭＳ Ｐゴシック" pitchFamily="-109" charset="-128"/>
              </a:rPr>
              <a:t>Share any additional information that is relevant which may have not been identified in the CAF</a:t>
            </a:r>
          </a:p>
          <a:p>
            <a:pPr marL="551383" indent="-297134" defTabSz="441107">
              <a:lnSpc>
                <a:spcPct val="90000"/>
              </a:lnSpc>
              <a:spcBef>
                <a:spcPts val="386"/>
              </a:spcBef>
              <a:spcAft>
                <a:spcPts val="386"/>
              </a:spcAft>
              <a:buClr>
                <a:schemeClr val="bg1"/>
              </a:buClr>
              <a:buSzPct val="85000"/>
              <a:buBlip>
                <a:blip r:embed="rId3"/>
              </a:buBlip>
              <a:tabLst>
                <a:tab pos="514624" algn="l"/>
              </a:tabLst>
              <a:defRPr/>
            </a:pPr>
            <a:r>
              <a:rPr lang="en-GB" dirty="0">
                <a:solidFill>
                  <a:srgbClr val="600082"/>
                </a:solidFill>
                <a:ea typeface="ＭＳ Ｐゴシック" pitchFamily="-109" charset="-128"/>
              </a:rPr>
              <a:t>Identify any resources and interventions from within the group which may meet the needs identified in the CAF</a:t>
            </a:r>
          </a:p>
          <a:p>
            <a:pPr marL="551383" indent="-297134" defTabSz="441107">
              <a:lnSpc>
                <a:spcPct val="90000"/>
              </a:lnSpc>
              <a:spcBef>
                <a:spcPts val="386"/>
              </a:spcBef>
              <a:spcAft>
                <a:spcPts val="386"/>
              </a:spcAft>
              <a:buClr>
                <a:schemeClr val="bg1"/>
              </a:buClr>
              <a:buSzPct val="85000"/>
              <a:buBlip>
                <a:blip r:embed="rId3"/>
              </a:buBlip>
              <a:tabLst>
                <a:tab pos="514624" algn="l"/>
              </a:tabLst>
              <a:defRPr/>
            </a:pPr>
            <a:r>
              <a:rPr lang="en-GB" dirty="0">
                <a:solidFill>
                  <a:srgbClr val="600082"/>
                </a:solidFill>
                <a:ea typeface="ＭＳ Ｐゴシック" pitchFamily="-109" charset="-128"/>
              </a:rPr>
              <a:t>Agree a plan of action which will address the needs identified and who will carry out different aspects of the plan</a:t>
            </a:r>
          </a:p>
          <a:p>
            <a:pPr eaLnBrk="1" hangingPunct="1"/>
            <a:endParaRPr lang="en-GB" altLang="en-US" dirty="0" smtClean="0">
              <a:ea typeface="ＭＳ Ｐゴシック" pitchFamily="34" charset="-128"/>
            </a:endParaRPr>
          </a:p>
        </p:txBody>
      </p:sp>
    </p:spTree>
    <p:extLst>
      <p:ext uri="{BB962C8B-B14F-4D97-AF65-F5344CB8AC3E}">
        <p14:creationId xmlns:p14="http://schemas.microsoft.com/office/powerpoint/2010/main" val="284001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341539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157636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37894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l="6079" t="3210" r="-2364" b="3210"/>
          <a:stretch>
            <a:fillRect/>
          </a:stretch>
        </p:blipFill>
        <p:spPr bwMode="auto">
          <a:xfrm>
            <a:off x="2" y="2"/>
            <a:ext cx="124850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userDrawn="1"/>
        </p:nvGrpSpPr>
        <p:grpSpPr bwMode="auto">
          <a:xfrm>
            <a:off x="9102971" y="-73025"/>
            <a:ext cx="3089031" cy="1414463"/>
            <a:chOff x="1866826" y="1278000"/>
            <a:chExt cx="2316582" cy="1414813"/>
          </a:xfrm>
        </p:grpSpPr>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3064" y="1506595"/>
              <a:ext cx="561210" cy="45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56813"/>
            <a:stretch>
              <a:fillRect/>
            </a:stretch>
          </p:blipFill>
          <p:spPr bwMode="auto">
            <a:xfrm>
              <a:off x="1866826" y="1278000"/>
              <a:ext cx="2316582" cy="14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4"/>
          <p:cNvSpPr txBox="1">
            <a:spLocks noChangeArrowheads="1"/>
          </p:cNvSpPr>
          <p:nvPr userDrawn="1"/>
        </p:nvSpPr>
        <p:spPr bwMode="auto">
          <a:xfrm>
            <a:off x="8108461" y="6372227"/>
            <a:ext cx="3008923" cy="397673"/>
          </a:xfrm>
          <a:prstGeom prst="rect">
            <a:avLst/>
          </a:prstGeom>
          <a:noFill/>
          <a:ln>
            <a:noFill/>
          </a:ln>
        </p:spPr>
        <p:txBody>
          <a:bodyPr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indent="320147" defTabSz="1097645" eaLnBrk="1" fontAlgn="auto" hangingPunct="1">
              <a:spcBef>
                <a:spcPts val="0"/>
              </a:spcBef>
              <a:spcAft>
                <a:spcPts val="0"/>
              </a:spcAft>
              <a:defRPr/>
            </a:pPr>
            <a:r>
              <a:rPr lang="en-GB" sz="1292" dirty="0" smtClean="0">
                <a:solidFill>
                  <a:srgbClr val="3C3C94"/>
                </a:solidFill>
                <a:latin typeface="Times New Roman" pitchFamily="18" charset="0"/>
                <a:cs typeface="Times New Roman" pitchFamily="18" charset="0"/>
              </a:rPr>
              <a:t>Herefordshire</a:t>
            </a:r>
          </a:p>
          <a:p>
            <a:pPr defTabSz="1097645" eaLnBrk="1" fontAlgn="auto" hangingPunct="1">
              <a:spcBef>
                <a:spcPts val="0"/>
              </a:spcBef>
              <a:spcAft>
                <a:spcPts val="0"/>
              </a:spcAft>
              <a:defRPr/>
            </a:pPr>
            <a:r>
              <a:rPr lang="en-GB" sz="1292" b="1" dirty="0" smtClean="0">
                <a:solidFill>
                  <a:srgbClr val="009999"/>
                </a:solidFill>
                <a:latin typeface="Arial" charset="0"/>
                <a:cs typeface="Arial" charset="0"/>
              </a:rPr>
              <a:t>Safeguarding Children </a:t>
            </a:r>
            <a:r>
              <a:rPr lang="en-GB" sz="1292" dirty="0" smtClean="0">
                <a:solidFill>
                  <a:srgbClr val="3C3C94"/>
                </a:solidFill>
                <a:latin typeface="Times New Roman" pitchFamily="18" charset="0"/>
                <a:cs typeface="Times New Roman" pitchFamily="18" charset="0"/>
              </a:rPr>
              <a:t>Board</a:t>
            </a:r>
          </a:p>
        </p:txBody>
      </p:sp>
      <p:sp>
        <p:nvSpPr>
          <p:cNvPr id="11" name="Title 7"/>
          <p:cNvSpPr>
            <a:spLocks noGrp="1"/>
          </p:cNvSpPr>
          <p:nvPr>
            <p:ph type="title"/>
          </p:nvPr>
        </p:nvSpPr>
        <p:spPr>
          <a:xfrm>
            <a:off x="623392" y="132784"/>
            <a:ext cx="8928992" cy="703931"/>
          </a:xfrm>
          <a:prstGeom prst="rect">
            <a:avLst/>
          </a:prstGeom>
        </p:spPr>
        <p:txBody>
          <a:bodyPr/>
          <a:lstStyle>
            <a:lvl1pPr algn="l">
              <a:defRPr sz="3323" b="1">
                <a:solidFill>
                  <a:srgbClr val="600082"/>
                </a:solidFill>
                <a:latin typeface="+mj-lt"/>
              </a:defRPr>
            </a:lvl1pPr>
          </a:lstStyle>
          <a:p>
            <a:r>
              <a:rPr lang="en-US" smtClean="0"/>
              <a:t>Click to edit Master title style</a:t>
            </a:r>
            <a:endParaRPr lang="en-GB" dirty="0"/>
          </a:p>
        </p:txBody>
      </p:sp>
      <p:sp>
        <p:nvSpPr>
          <p:cNvPr id="12" name="Text Placeholder 12"/>
          <p:cNvSpPr>
            <a:spLocks noGrp="1"/>
          </p:cNvSpPr>
          <p:nvPr>
            <p:ph type="body" sz="quarter" idx="12"/>
          </p:nvPr>
        </p:nvSpPr>
        <p:spPr>
          <a:xfrm>
            <a:off x="383583" y="1124744"/>
            <a:ext cx="11424840" cy="1440160"/>
          </a:xfrm>
          <a:prstGeom prst="rect">
            <a:avLst/>
          </a:prstGeom>
        </p:spPr>
        <p:txBody>
          <a:bodyPr/>
          <a:lstStyle>
            <a:lvl1pPr marL="172920" indent="-148008">
              <a:buClr>
                <a:schemeClr val="bg1"/>
              </a:buClr>
              <a:buSzPct val="25000"/>
              <a:defRPr sz="2215">
                <a:solidFill>
                  <a:srgbClr val="600082"/>
                </a:solidFill>
              </a:defRPr>
            </a:lvl1pPr>
            <a:lvl2pPr marL="583238" indent="-263776">
              <a:buFontTx/>
              <a:buBlip>
                <a:blip r:embed="rId5"/>
              </a:buBlip>
              <a:defRPr sz="2215">
                <a:solidFill>
                  <a:srgbClr val="600082"/>
                </a:solidFill>
              </a:defRPr>
            </a:lvl2pPr>
            <a:lvl3pPr marL="997952" indent="-263776">
              <a:buClr>
                <a:srgbClr val="008683"/>
              </a:buClr>
              <a:buFont typeface="Wingdings" pitchFamily="2" charset="2"/>
              <a:buChar char="§"/>
              <a:defRPr sz="2215">
                <a:solidFill>
                  <a:srgbClr val="600082"/>
                </a:solidFill>
              </a:defRPr>
            </a:lvl3pPr>
            <a:lvl4pPr>
              <a:defRPr sz="2215">
                <a:solidFill>
                  <a:srgbClr val="600082"/>
                </a:solidFill>
              </a:defRPr>
            </a:lvl4pPr>
            <a:lvl5pPr>
              <a:defRPr sz="2215">
                <a:solidFill>
                  <a:srgbClr val="600082"/>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646177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30A166-FB40-4138-8C4B-C519EB5001FE}" type="datetimeFigureOut">
              <a:rPr lang="en-GB" smtClean="0"/>
              <a:pPr/>
              <a:t>18/04/2019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2B82577-24A1-459D-A006-838E59ED5800}" type="slidenum">
              <a:rPr lang="en-GB" smtClean="0"/>
              <a:pPr/>
              <a:t>‹#›</a:t>
            </a:fld>
            <a:endParaRPr lang="en-GB"/>
          </a:p>
        </p:txBody>
      </p:sp>
    </p:spTree>
    <p:extLst>
      <p:ext uri="{BB962C8B-B14F-4D97-AF65-F5344CB8AC3E}">
        <p14:creationId xmlns:p14="http://schemas.microsoft.com/office/powerpoint/2010/main" val="313307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0A166-FB40-4138-8C4B-C519EB5001FE}" type="datetimeFigureOut">
              <a:rPr lang="en-GB" smtClean="0">
                <a:solidFill>
                  <a:prstClr val="black"/>
                </a:solidFill>
              </a:rPr>
              <a:pPr/>
              <a:t>18/04/2019</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92B82577-24A1-459D-A006-838E59ED5800}"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70232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30A166-FB40-4138-8C4B-C519EB5001FE}" type="datetimeFigureOut">
              <a:rPr lang="en-GB" smtClean="0">
                <a:solidFill>
                  <a:prstClr val="white"/>
                </a:solidFill>
              </a:rPr>
              <a:pPr/>
              <a:t>18/04/2019</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92B82577-24A1-459D-A006-838E59ED5800}" type="slidenum">
              <a:rPr lang="en-GB" smtClean="0">
                <a:solidFill>
                  <a:prstClr val="white"/>
                </a:solidFill>
              </a:rPr>
              <a:pPr/>
              <a:t>‹#›</a:t>
            </a:fld>
            <a:endParaRPr lang="en-GB">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216015084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30A166-FB40-4138-8C4B-C519EB5001FE}" type="datetimeFigureOut">
              <a:rPr lang="en-GB" smtClean="0">
                <a:solidFill>
                  <a:prstClr val="white"/>
                </a:solidFill>
              </a:rPr>
              <a:pPr/>
              <a:t>18/04/2019</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92B82577-24A1-459D-A006-838E59ED5800}"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98468241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30A166-FB40-4138-8C4B-C519EB5001FE}" type="datetimeFigureOut">
              <a:rPr lang="en-GB" smtClean="0">
                <a:solidFill>
                  <a:prstClr val="black"/>
                </a:solidFill>
              </a:rPr>
              <a:pPr/>
              <a:t>18/04/2019</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92B82577-24A1-459D-A006-838E59ED580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2596365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30A166-FB40-4138-8C4B-C519EB5001FE}" type="datetimeFigureOut">
              <a:rPr lang="en-GB" smtClean="0">
                <a:solidFill>
                  <a:prstClr val="white"/>
                </a:solidFill>
              </a:rPr>
              <a:pPr/>
              <a:t>18/04/2019</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92B82577-24A1-459D-A006-838E59ED5800}"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82987489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0A166-FB40-4138-8C4B-C519EB5001FE}" type="datetimeFigureOut">
              <a:rPr lang="en-GB" smtClean="0">
                <a:solidFill>
                  <a:prstClr val="black"/>
                </a:solidFill>
              </a:rPr>
              <a:pPr/>
              <a:t>18/04/2019</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92B82577-24A1-459D-A006-838E59ED580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19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2286229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5130A166-FB40-4138-8C4B-C519EB5001FE}" type="datetimeFigureOut">
              <a:rPr lang="en-GB" smtClean="0">
                <a:solidFill>
                  <a:prstClr val="black"/>
                </a:solidFill>
              </a:rPr>
              <a:pPr/>
              <a:t>18/04/2019</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92B82577-24A1-459D-A006-838E59ED580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8058625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30A166-FB40-4138-8C4B-C519EB5001FE}" type="datetimeFigureOut">
              <a:rPr lang="en-GB" smtClean="0">
                <a:solidFill>
                  <a:prstClr val="white"/>
                </a:solidFill>
              </a:rPr>
              <a:pPr/>
              <a:t>18/04/2019</a:t>
            </a:fld>
            <a:endParaRPr lang="en-GB">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2B82577-24A1-459D-A006-838E59ED5800}"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18763325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0A166-FB40-4138-8C4B-C519EB5001FE}" type="datetimeFigureOut">
              <a:rPr lang="en-GB" smtClean="0">
                <a:solidFill>
                  <a:prstClr val="black"/>
                </a:solidFill>
              </a:rPr>
              <a:pPr/>
              <a:t>18/04/2019</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92B82577-24A1-459D-A006-838E59ED580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26970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0A166-FB40-4138-8C4B-C519EB5001FE}" type="datetimeFigureOut">
              <a:rPr lang="en-GB" smtClean="0">
                <a:solidFill>
                  <a:prstClr val="black"/>
                </a:solidFill>
              </a:rPr>
              <a:pPr/>
              <a:t>18/04/2019</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92B82577-24A1-459D-A006-838E59ED580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8925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1238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24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344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743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6361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396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91197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5477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1910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1784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188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665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p:nvSpPr>
        <p:spPr>
          <a:xfrm>
            <a:off x="2150534" y="2144713"/>
            <a:ext cx="5041900"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 name="Group 7"/>
          <p:cNvGrpSpPr>
            <a:grpSpLocks/>
          </p:cNvGrpSpPr>
          <p:nvPr/>
        </p:nvGrpSpPr>
        <p:grpSpPr bwMode="auto">
          <a:xfrm>
            <a:off x="383117" y="1716089"/>
            <a:ext cx="7645400" cy="2695575"/>
            <a:chOff x="287338" y="1715620"/>
            <a:chExt cx="5734315" cy="2696583"/>
          </a:xfrm>
        </p:grpSpPr>
        <p:sp>
          <p:nvSpPr>
            <p:cNvPr id="5" name="Rectangle 4"/>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8" name="Subtitle 2"/>
          <p:cNvSpPr>
            <a:spLocks noGrp="1"/>
          </p:cNvSpPr>
          <p:nvPr>
            <p:ph type="subTitle" idx="1"/>
          </p:nvPr>
        </p:nvSpPr>
        <p:spPr>
          <a:xfrm>
            <a:off x="2223246" y="2232213"/>
            <a:ext cx="4845028"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0803172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150205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197054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327486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358045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385821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F7B65-7B6E-408E-8F18-2479A20653F9}" type="datetimeFigureOut">
              <a:rPr lang="en-GB" smtClean="0"/>
              <a:t>18/04/2019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943621-42A3-4245-9693-24DF11D622A7}" type="slidenum">
              <a:rPr lang="en-GB" smtClean="0"/>
              <a:t>‹#›</a:t>
            </a:fld>
            <a:endParaRPr lang="en-GB" dirty="0"/>
          </a:p>
        </p:txBody>
      </p:sp>
    </p:spTree>
    <p:extLst>
      <p:ext uri="{BB962C8B-B14F-4D97-AF65-F5344CB8AC3E}">
        <p14:creationId xmlns:p14="http://schemas.microsoft.com/office/powerpoint/2010/main" val="37395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F7B65-7B6E-408E-8F18-2479A20653F9}" type="datetimeFigureOut">
              <a:rPr lang="en-GB" smtClean="0"/>
              <a:t>18/04/2019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43621-42A3-4245-9693-24DF11D622A7}" type="slidenum">
              <a:rPr lang="en-GB" smtClean="0"/>
              <a:t>‹#›</a:t>
            </a:fld>
            <a:endParaRPr lang="en-GB" dirty="0"/>
          </a:p>
        </p:txBody>
      </p:sp>
    </p:spTree>
    <p:extLst>
      <p:ext uri="{BB962C8B-B14F-4D97-AF65-F5344CB8AC3E}">
        <p14:creationId xmlns:p14="http://schemas.microsoft.com/office/powerpoint/2010/main" val="287881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130A166-FB40-4138-8C4B-C519EB5001FE}" type="datetimeFigureOut">
              <a:rPr lang="en-GB" smtClean="0">
                <a:solidFill>
                  <a:prstClr val="black"/>
                </a:solidFill>
              </a:rPr>
              <a:pPr/>
              <a:t>18/04/2019</a:t>
            </a:fld>
            <a:endParaRPr lang="en-GB">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GB">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B82577-24A1-459D-A006-838E59ED580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698722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C5D81-233F-41DA-8D30-868C3952F008}" type="datetimeFigureOut">
              <a:rPr lang="en-GB" smtClean="0">
                <a:solidFill>
                  <a:prstClr val="black">
                    <a:tint val="75000"/>
                  </a:prstClr>
                </a:solidFill>
              </a:rPr>
              <a:pPr/>
              <a:t>18/04/2019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CA7B5-7B1B-4395-BBC7-31DCBA76B4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29232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stitcher.com/podcast/this-is-distorted/health-uncovered-with-cel-spellman/e/5229323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refordshire.gov.uk/info/200227/support_for_schools_and_settings/615/behaviour_and_support/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herefordshire.gov.uk/downloads/file/5589/early_help_assessment_form_and_cons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herefordshire.gov.uk/downloads/file/5593/step-down_to_early_help_guidanc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herefordshire.gov.uk/NE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olihullapproachparenting.com/" TargetMode="External"/><Relationship Id="rId2" Type="http://schemas.openxmlformats.org/officeDocument/2006/relationships/hyperlink" Target="http://www.triplep-parenting.uk.net/uk-en/triple-p/" TargetMode="External"/><Relationship Id="rId1" Type="http://schemas.openxmlformats.org/officeDocument/2006/relationships/slideLayout" Target="../slideLayouts/slideLayout2.xml"/><Relationship Id="rId4" Type="http://schemas.openxmlformats.org/officeDocument/2006/relationships/hyperlink" Target="https://www.wisherefordshire.org/children-and-families/support-for-parents-and-families/parenting-cours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wisherefordshire.org/marketplace/api/cms/search/doSearch?q=Early+help&amp;pc" TargetMode="External"/><Relationship Id="rId2" Type="http://schemas.openxmlformats.org/officeDocument/2006/relationships/hyperlink" Target="https://www.herefordshire.gov.uk/downloads/file/5600/herefordshire_directory_of_early_help_services_for_famili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wendy.drew@herefordshire.gov.uk" TargetMode="External"/><Relationship Id="rId2" Type="http://schemas.openxmlformats.org/officeDocument/2006/relationships/hyperlink" Target="mailto:diane.woodbridge@herefordshire.gov.uk" TargetMode="External"/><Relationship Id="rId1" Type="http://schemas.openxmlformats.org/officeDocument/2006/relationships/slideLayout" Target="../slideLayouts/slideLayout2.xml"/><Relationship Id="rId5" Type="http://schemas.openxmlformats.org/officeDocument/2006/relationships/hyperlink" Target="mailto:atie.spencer@herefordshire.gov.uk" TargetMode="External"/><Relationship Id="rId4" Type="http://schemas.openxmlformats.org/officeDocument/2006/relationships/hyperlink" Target="mailto:lizi.birrell@herefordshire.gov.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1677988" y="630238"/>
            <a:ext cx="89233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GB" altLang="en-US" sz="2600" b="1" dirty="0">
                <a:solidFill>
                  <a:srgbClr val="000000"/>
                </a:solidFill>
                <a:sym typeface="Arial" panose="020B0604020202020204" pitchFamily="34" charset="0"/>
              </a:rPr>
              <a:t>Children and Families Networking Event</a:t>
            </a:r>
          </a:p>
          <a:p>
            <a:pPr algn="ctr">
              <a:lnSpc>
                <a:spcPct val="100000"/>
              </a:lnSpc>
              <a:spcBef>
                <a:spcPct val="0"/>
              </a:spcBef>
              <a:buFontTx/>
              <a:buNone/>
            </a:pPr>
            <a:r>
              <a:rPr lang="en-GB" altLang="en-US" sz="2400" dirty="0" smtClean="0">
                <a:solidFill>
                  <a:srgbClr val="000000"/>
                </a:solidFill>
                <a:sym typeface="Arial" panose="020B0604020202020204" pitchFamily="34" charset="0"/>
              </a:rPr>
              <a:t>Tuesday 26</a:t>
            </a:r>
            <a:r>
              <a:rPr lang="en-GB" altLang="en-US" sz="2400" baseline="30000" dirty="0" smtClean="0">
                <a:solidFill>
                  <a:srgbClr val="000000"/>
                </a:solidFill>
                <a:sym typeface="Arial" panose="020B0604020202020204" pitchFamily="34" charset="0"/>
              </a:rPr>
              <a:t>th</a:t>
            </a:r>
            <a:r>
              <a:rPr lang="en-GB" altLang="en-US" sz="2400" dirty="0" smtClean="0">
                <a:solidFill>
                  <a:srgbClr val="000000"/>
                </a:solidFill>
                <a:sym typeface="Arial" panose="020B0604020202020204" pitchFamily="34" charset="0"/>
              </a:rPr>
              <a:t> March 2019</a:t>
            </a:r>
            <a:endParaRPr lang="en-GB" altLang="en-US" sz="2400" dirty="0">
              <a:solidFill>
                <a:srgbClr val="000000"/>
              </a:solidFill>
              <a:sym typeface="Arial" panose="020B0604020202020204" pitchFamily="34" charset="0"/>
            </a:endParaRPr>
          </a:p>
        </p:txBody>
      </p:sp>
      <p:sp>
        <p:nvSpPr>
          <p:cNvPr id="14339" name="TextBox 1"/>
          <p:cNvSpPr txBox="1">
            <a:spLocks noChangeArrowheads="1"/>
          </p:cNvSpPr>
          <p:nvPr/>
        </p:nvSpPr>
        <p:spPr bwMode="auto">
          <a:xfrm>
            <a:off x="1558925" y="4362450"/>
            <a:ext cx="9074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GB" altLang="en-US" b="1" dirty="0"/>
              <a:t>Working Together to Improve the </a:t>
            </a:r>
            <a:r>
              <a:rPr lang="en-GB" altLang="en-US" b="1" dirty="0" smtClean="0"/>
              <a:t>Mental Health </a:t>
            </a:r>
            <a:r>
              <a:rPr lang="en-GB" altLang="en-US" b="1" dirty="0"/>
              <a:t>of our Children &amp; Young People</a:t>
            </a:r>
            <a:endParaRPr lang="en-GB" altLang="en-US" sz="2700" b="1" dirty="0">
              <a:solidFill>
                <a:srgbClr val="FF0000"/>
              </a:solidFill>
            </a:endParaRPr>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t="32083"/>
          <a:stretch>
            <a:fillRect/>
          </a:stretch>
        </p:blipFill>
        <p:spPr bwMode="auto">
          <a:xfrm>
            <a:off x="2443163" y="1863725"/>
            <a:ext cx="74422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60130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We have lost 20,000+ opportunities for young people to engage early with a professional and get signposted to help</a:t>
            </a:r>
          </a:p>
          <a:p>
            <a:r>
              <a:rPr lang="en-GB" dirty="0" smtClean="0"/>
              <a:t>The CLD Trust get 1200 referrals from health professionals for therapy every year + 300 for Strong Young Minds</a:t>
            </a:r>
          </a:p>
          <a:p>
            <a:r>
              <a:rPr lang="en-GB" dirty="0" smtClean="0"/>
              <a:t>The CLD Trust have trained 350 mental health champions through Strong Young Minds</a:t>
            </a:r>
            <a:endParaRPr lang="en-GB" dirty="0"/>
          </a:p>
        </p:txBody>
      </p:sp>
      <p:sp>
        <p:nvSpPr>
          <p:cNvPr id="3" name="Title 2"/>
          <p:cNvSpPr>
            <a:spLocks noGrp="1"/>
          </p:cNvSpPr>
          <p:nvPr>
            <p:ph type="title"/>
          </p:nvPr>
        </p:nvSpPr>
        <p:spPr/>
        <p:txBody>
          <a:bodyPr/>
          <a:lstStyle/>
          <a:p>
            <a:r>
              <a:rPr lang="en-GB" dirty="0" smtClean="0"/>
              <a:t>The facts</a:t>
            </a:r>
            <a:endParaRPr lang="en-GB" dirty="0"/>
          </a:p>
        </p:txBody>
      </p:sp>
    </p:spTree>
    <p:extLst>
      <p:ext uri="{BB962C8B-B14F-4D97-AF65-F5344CB8AC3E}">
        <p14:creationId xmlns:p14="http://schemas.microsoft.com/office/powerpoint/2010/main" val="178482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Still too many professionals making judgments on initial presentations</a:t>
            </a:r>
          </a:p>
          <a:p>
            <a:r>
              <a:rPr lang="en-GB" dirty="0" smtClean="0"/>
              <a:t>More young people coming forward with LGBTQ+ issues – support from NWD</a:t>
            </a:r>
          </a:p>
          <a:p>
            <a:endParaRPr lang="en-GB" dirty="0"/>
          </a:p>
          <a:p>
            <a:r>
              <a:rPr lang="en-GB" dirty="0" smtClean="0"/>
              <a:t>MHNA stated there are around 8500 young people in the county needing some level of mental health and emotional wellbeing support in Herefordshire at any one time.</a:t>
            </a:r>
            <a:endParaRPr lang="en-GB" dirty="0"/>
          </a:p>
        </p:txBody>
      </p:sp>
      <p:sp>
        <p:nvSpPr>
          <p:cNvPr id="3" name="Title 2"/>
          <p:cNvSpPr>
            <a:spLocks noGrp="1"/>
          </p:cNvSpPr>
          <p:nvPr>
            <p:ph type="title"/>
          </p:nvPr>
        </p:nvSpPr>
        <p:spPr/>
        <p:txBody>
          <a:bodyPr/>
          <a:lstStyle/>
          <a:p>
            <a:r>
              <a:rPr lang="en-GB" dirty="0" smtClean="0"/>
              <a:t>What more do we know?</a:t>
            </a:r>
            <a:endParaRPr lang="en-GB" dirty="0"/>
          </a:p>
        </p:txBody>
      </p:sp>
    </p:spTree>
    <p:extLst>
      <p:ext uri="{BB962C8B-B14F-4D97-AF65-F5344CB8AC3E}">
        <p14:creationId xmlns:p14="http://schemas.microsoft.com/office/powerpoint/2010/main" val="3103776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GB" dirty="0" smtClean="0"/>
          </a:p>
          <a:p>
            <a:pPr marL="109728" indent="0">
              <a:buNone/>
            </a:pPr>
            <a:r>
              <a:rPr lang="en-GB" dirty="0" smtClean="0"/>
              <a:t>How do we know?</a:t>
            </a:r>
          </a:p>
          <a:p>
            <a:r>
              <a:rPr lang="en-GB" dirty="0" smtClean="0"/>
              <a:t>Participation – the Wellbeing Ambassadors</a:t>
            </a:r>
          </a:p>
          <a:p>
            <a:r>
              <a:rPr lang="en-GB" dirty="0" smtClean="0"/>
              <a:t>Strong Young Minds Champions</a:t>
            </a:r>
          </a:p>
          <a:p>
            <a:r>
              <a:rPr lang="en-GB" dirty="0" smtClean="0"/>
              <a:t>Feedback from service users of The CLD Trust including that from our work in schools</a:t>
            </a:r>
          </a:p>
          <a:p>
            <a:r>
              <a:rPr lang="en-GB" dirty="0" smtClean="0"/>
              <a:t>Monitoring and evaluation</a:t>
            </a:r>
            <a:endParaRPr lang="en-GB" dirty="0"/>
          </a:p>
        </p:txBody>
      </p:sp>
      <p:sp>
        <p:nvSpPr>
          <p:cNvPr id="3" name="Title 2"/>
          <p:cNvSpPr>
            <a:spLocks noGrp="1"/>
          </p:cNvSpPr>
          <p:nvPr>
            <p:ph type="title"/>
          </p:nvPr>
        </p:nvSpPr>
        <p:spPr/>
        <p:txBody>
          <a:bodyPr>
            <a:normAutofit/>
          </a:bodyPr>
          <a:lstStyle/>
          <a:p>
            <a:r>
              <a:rPr lang="en-GB" dirty="0" smtClean="0"/>
              <a:t>The Voice of Children and Young People</a:t>
            </a:r>
            <a:endParaRPr lang="en-GB" dirty="0"/>
          </a:p>
        </p:txBody>
      </p:sp>
    </p:spTree>
    <p:extLst>
      <p:ext uri="{BB962C8B-B14F-4D97-AF65-F5344CB8AC3E}">
        <p14:creationId xmlns:p14="http://schemas.microsoft.com/office/powerpoint/2010/main" val="3704626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t>What do we know?</a:t>
            </a:r>
          </a:p>
          <a:p>
            <a:pPr marL="109728" indent="0">
              <a:buNone/>
            </a:pPr>
            <a:endParaRPr lang="en-GB" dirty="0"/>
          </a:p>
          <a:p>
            <a:r>
              <a:rPr lang="en-GB" dirty="0" smtClean="0"/>
              <a:t>Still a lack of awareness of how to get help and how to keep well</a:t>
            </a:r>
          </a:p>
          <a:p>
            <a:r>
              <a:rPr lang="en-GB" dirty="0" smtClean="0"/>
              <a:t>Still young people not getting help when they need it and at early stages</a:t>
            </a:r>
          </a:p>
          <a:p>
            <a:r>
              <a:rPr lang="en-GB" dirty="0" smtClean="0"/>
              <a:t>Desire to self-refer</a:t>
            </a:r>
          </a:p>
          <a:p>
            <a:r>
              <a:rPr lang="en-GB" dirty="0" smtClean="0"/>
              <a:t>Dislike of clinical jargon</a:t>
            </a:r>
          </a:p>
          <a:p>
            <a:r>
              <a:rPr lang="en-GB" dirty="0" smtClean="0"/>
              <a:t>Therapeutic intervention works</a:t>
            </a:r>
            <a:endParaRPr lang="en-GB" dirty="0"/>
          </a:p>
        </p:txBody>
      </p:sp>
      <p:sp>
        <p:nvSpPr>
          <p:cNvPr id="3" name="Title 2"/>
          <p:cNvSpPr>
            <a:spLocks noGrp="1"/>
          </p:cNvSpPr>
          <p:nvPr>
            <p:ph type="title"/>
          </p:nvPr>
        </p:nvSpPr>
        <p:spPr/>
        <p:txBody>
          <a:bodyPr>
            <a:normAutofit/>
          </a:bodyPr>
          <a:lstStyle/>
          <a:p>
            <a:r>
              <a:rPr lang="en-GB" dirty="0" smtClean="0"/>
              <a:t>The Voice of Children and Young People</a:t>
            </a:r>
            <a:endParaRPr lang="en-GB" dirty="0"/>
          </a:p>
        </p:txBody>
      </p:sp>
    </p:spTree>
    <p:extLst>
      <p:ext uri="{BB962C8B-B14F-4D97-AF65-F5344CB8AC3E}">
        <p14:creationId xmlns:p14="http://schemas.microsoft.com/office/powerpoint/2010/main" val="1809011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6800"/>
            <a:ext cx="9144000" cy="5464449"/>
          </a:xfrm>
          <a:prstGeom prst="rect">
            <a:avLst/>
          </a:prstGeom>
        </p:spPr>
      </p:pic>
    </p:spTree>
    <p:extLst>
      <p:ext uri="{BB962C8B-B14F-4D97-AF65-F5344CB8AC3E}">
        <p14:creationId xmlns:p14="http://schemas.microsoft.com/office/powerpoint/2010/main" val="388013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67608" y="3861048"/>
            <a:ext cx="6624736" cy="369332"/>
          </a:xfrm>
          <a:prstGeom prst="rect">
            <a:avLst/>
          </a:prstGeom>
          <a:noFill/>
        </p:spPr>
        <p:txBody>
          <a:bodyPr wrap="square" rtlCol="0">
            <a:spAutoFit/>
          </a:bodyPr>
          <a:lstStyle/>
          <a:p>
            <a:endParaRPr lang="en-GB"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33"/>
            <a:ext cx="9144000" cy="5772100"/>
          </a:xfrm>
          <a:prstGeom prst="rect">
            <a:avLst/>
          </a:prstGeom>
        </p:spPr>
      </p:pic>
      <p:sp>
        <p:nvSpPr>
          <p:cNvPr id="7" name="Rectangle 6"/>
          <p:cNvSpPr/>
          <p:nvPr/>
        </p:nvSpPr>
        <p:spPr>
          <a:xfrm>
            <a:off x="6096000" y="3105835"/>
            <a:ext cx="4032448" cy="923330"/>
          </a:xfrm>
          <a:prstGeom prst="rect">
            <a:avLst/>
          </a:prstGeom>
        </p:spPr>
        <p:txBody>
          <a:bodyPr wrap="square">
            <a:spAutoFit/>
          </a:bodyPr>
          <a:lstStyle/>
          <a:p>
            <a:r>
              <a:rPr lang="en-GB" dirty="0">
                <a:solidFill>
                  <a:prstClr val="black"/>
                </a:solidFill>
              </a:rPr>
              <a:t>I have become more confident, more sociable and more content with myself</a:t>
            </a:r>
          </a:p>
        </p:txBody>
      </p:sp>
      <p:sp>
        <p:nvSpPr>
          <p:cNvPr id="11" name="TextBox 10"/>
          <p:cNvSpPr txBox="1"/>
          <p:nvPr/>
        </p:nvSpPr>
        <p:spPr>
          <a:xfrm>
            <a:off x="6240016" y="1052736"/>
            <a:ext cx="4248472" cy="1477328"/>
          </a:xfrm>
          <a:prstGeom prst="rect">
            <a:avLst/>
          </a:prstGeom>
          <a:noFill/>
        </p:spPr>
        <p:txBody>
          <a:bodyPr wrap="square" rtlCol="0">
            <a:spAutoFit/>
          </a:bodyPr>
          <a:lstStyle/>
          <a:p>
            <a:r>
              <a:rPr lang="en-GB" dirty="0">
                <a:solidFill>
                  <a:prstClr val="black"/>
                </a:solidFill>
              </a:rPr>
              <a:t>Sometimes I would feel my anger building at school. </a:t>
            </a:r>
          </a:p>
          <a:p>
            <a:r>
              <a:rPr lang="en-GB" dirty="0">
                <a:solidFill>
                  <a:prstClr val="black"/>
                </a:solidFill>
              </a:rPr>
              <a:t>Now, after counselling, I can control and recognise my feelings more easily.</a:t>
            </a:r>
          </a:p>
        </p:txBody>
      </p:sp>
      <p:sp>
        <p:nvSpPr>
          <p:cNvPr id="12" name="TextBox 11"/>
          <p:cNvSpPr txBox="1"/>
          <p:nvPr/>
        </p:nvSpPr>
        <p:spPr>
          <a:xfrm>
            <a:off x="6456040" y="4437112"/>
            <a:ext cx="3656770" cy="923330"/>
          </a:xfrm>
          <a:prstGeom prst="rect">
            <a:avLst/>
          </a:prstGeom>
          <a:noFill/>
        </p:spPr>
        <p:txBody>
          <a:bodyPr wrap="none" rtlCol="0">
            <a:spAutoFit/>
          </a:bodyPr>
          <a:lstStyle/>
          <a:p>
            <a:r>
              <a:rPr lang="en-GB" dirty="0">
                <a:solidFill>
                  <a:prstClr val="black"/>
                </a:solidFill>
              </a:rPr>
              <a:t>I’ve had my Dad come in and</a:t>
            </a:r>
          </a:p>
          <a:p>
            <a:r>
              <a:rPr lang="en-GB" dirty="0">
                <a:solidFill>
                  <a:prstClr val="black"/>
                </a:solidFill>
              </a:rPr>
              <a:t> talked to him about how I felt </a:t>
            </a:r>
          </a:p>
          <a:p>
            <a:r>
              <a:rPr lang="en-GB" dirty="0">
                <a:solidFill>
                  <a:prstClr val="black"/>
                </a:solidFill>
              </a:rPr>
              <a:t>so that helped a lot</a:t>
            </a:r>
          </a:p>
        </p:txBody>
      </p:sp>
    </p:spTree>
    <p:extLst>
      <p:ext uri="{BB962C8B-B14F-4D97-AF65-F5344CB8AC3E}">
        <p14:creationId xmlns:p14="http://schemas.microsoft.com/office/powerpoint/2010/main" val="652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Prevalence - presentations</a:t>
            </a:r>
            <a:endParaRPr lang="en-GB" dirty="0"/>
          </a:p>
        </p:txBody>
      </p:sp>
      <p:graphicFrame>
        <p:nvGraphicFramePr>
          <p:cNvPr id="4" name="Content Placeholder 3"/>
          <p:cNvGraphicFramePr>
            <a:graphicFrameLocks noGrp="1"/>
          </p:cNvGraphicFramePr>
          <p:nvPr>
            <p:ph idx="1"/>
          </p:nvPr>
        </p:nvGraphicFramePr>
        <p:xfrm>
          <a:off x="1981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724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Prevalence – actual issues</a:t>
            </a:r>
            <a:endParaRPr lang="en-GB" dirty="0"/>
          </a:p>
        </p:txBody>
      </p:sp>
      <p:graphicFrame>
        <p:nvGraphicFramePr>
          <p:cNvPr id="4" name="Content Placeholder 3"/>
          <p:cNvGraphicFramePr>
            <a:graphicFrameLocks noGrp="1"/>
          </p:cNvGraphicFramePr>
          <p:nvPr>
            <p:ph idx="1"/>
          </p:nvPr>
        </p:nvGraphicFramePr>
        <p:xfrm>
          <a:off x="1981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51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a:p>
          <a:p>
            <a:pPr marL="109728" indent="0">
              <a:buNone/>
            </a:pPr>
            <a:r>
              <a:rPr lang="en-GB" dirty="0" smtClean="0"/>
              <a:t>For more on the work of The CLD Trust, including the Strong Young Minds project….</a:t>
            </a:r>
          </a:p>
          <a:p>
            <a:endParaRPr lang="en-GB" dirty="0"/>
          </a:p>
          <a:p>
            <a:pPr marL="109728" indent="0">
              <a:buNone/>
            </a:pPr>
            <a:r>
              <a:rPr lang="en-GB" dirty="0" smtClean="0"/>
              <a:t>Alex Fitzpatrick   alex@thecldtrust.org</a:t>
            </a:r>
            <a:endParaRPr lang="en-GB" dirty="0"/>
          </a:p>
        </p:txBody>
      </p:sp>
      <p:sp>
        <p:nvSpPr>
          <p:cNvPr id="3" name="Title 2"/>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152858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Young People’s View</a:t>
            </a:r>
            <a:endParaRPr lang="en-GB" b="1" dirty="0"/>
          </a:p>
        </p:txBody>
      </p:sp>
      <p:sp>
        <p:nvSpPr>
          <p:cNvPr id="3" name="Content Placeholder 2"/>
          <p:cNvSpPr>
            <a:spLocks noGrp="1"/>
          </p:cNvSpPr>
          <p:nvPr>
            <p:ph idx="1"/>
          </p:nvPr>
        </p:nvSpPr>
        <p:spPr/>
        <p:txBody>
          <a:bodyPr/>
          <a:lstStyle/>
          <a:p>
            <a:pPr marL="0" indent="0">
              <a:buNone/>
            </a:pPr>
            <a:r>
              <a:rPr lang="en-GB" u="sng" dirty="0">
                <a:hlinkClick r:id="rId2"/>
              </a:rPr>
              <a:t>https://</a:t>
            </a:r>
            <a:r>
              <a:rPr lang="en-GB" u="sng" dirty="0" smtClean="0">
                <a:hlinkClick r:id="rId2"/>
              </a:rPr>
              <a:t>www.stitcher.com/podcast/this-is-distorted/health-uncovered-with-cel-spellman/e/52293238</a:t>
            </a:r>
            <a:endParaRPr lang="en-GB" u="sng" dirty="0" smtClean="0"/>
          </a:p>
          <a:p>
            <a:pPr marL="0" indent="0">
              <a:buNone/>
            </a:pPr>
            <a:endParaRPr lang="en-GB" u="sng" dirty="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546" y="2882900"/>
            <a:ext cx="6096000" cy="3429000"/>
          </a:xfrm>
          <a:prstGeom prst="rect">
            <a:avLst/>
          </a:prstGeom>
        </p:spPr>
      </p:pic>
    </p:spTree>
    <p:extLst>
      <p:ext uri="{BB962C8B-B14F-4D97-AF65-F5344CB8AC3E}">
        <p14:creationId xmlns:p14="http://schemas.microsoft.com/office/powerpoint/2010/main" val="107558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2188" y="914400"/>
            <a:ext cx="7920037" cy="1154113"/>
          </a:xfrm>
          <a:prstGeom prst="rect">
            <a:avLst/>
          </a:prstGeom>
        </p:spPr>
        <p:txBody>
          <a:bodyPr>
            <a:spAutoFit/>
          </a:bodyPr>
          <a:lstStyle/>
          <a:p>
            <a:pPr algn="ctr">
              <a:defRPr/>
            </a:pPr>
            <a:endParaRPr lang="en-GB" altLang="en-US" b="1" kern="0" dirty="0">
              <a:solidFill>
                <a:srgbClr val="000000"/>
              </a:solidFill>
              <a:sym typeface="Arial" pitchFamily="34" charset="0"/>
            </a:endParaRPr>
          </a:p>
          <a:p>
            <a:pPr algn="ctr">
              <a:defRPr/>
            </a:pPr>
            <a:r>
              <a:rPr lang="en-GB" altLang="en-US" sz="3300" b="1" kern="0" dirty="0">
                <a:solidFill>
                  <a:srgbClr val="000000"/>
                </a:solidFill>
                <a:sym typeface="Arial" pitchFamily="34" charset="0"/>
              </a:rPr>
              <a:t>Welcome &amp; Housekeeping</a:t>
            </a:r>
          </a:p>
          <a:p>
            <a:pPr algn="ctr">
              <a:defRPr/>
            </a:pPr>
            <a:endParaRPr lang="en-GB" altLang="en-US" b="1" kern="0" dirty="0">
              <a:solidFill>
                <a:srgbClr val="000000"/>
              </a:solidFill>
              <a:sym typeface="Arial" pitchFamily="34" charset="0"/>
            </a:endParaRPr>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t="32083"/>
          <a:stretch>
            <a:fillRect/>
          </a:stretch>
        </p:blipFill>
        <p:spPr bwMode="auto">
          <a:xfrm>
            <a:off x="2665413" y="2068513"/>
            <a:ext cx="70485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22463" y="4152900"/>
            <a:ext cx="8429625" cy="1201738"/>
          </a:xfrm>
          <a:prstGeom prst="rect">
            <a:avLst/>
          </a:prstGeom>
          <a:noFill/>
        </p:spPr>
        <p:txBody>
          <a:bodyPr>
            <a:spAutoFit/>
          </a:bodyPr>
          <a:lstStyle/>
          <a:p>
            <a:pPr algn="ctr">
              <a:defRPr/>
            </a:pPr>
            <a:r>
              <a:rPr lang="en-GB" altLang="en-US" sz="2400" b="1" kern="0" dirty="0">
                <a:sym typeface="Arial" pitchFamily="34" charset="0"/>
              </a:rPr>
              <a:t>Chris Baird</a:t>
            </a:r>
          </a:p>
          <a:p>
            <a:pPr algn="ctr">
              <a:defRPr/>
            </a:pPr>
            <a:r>
              <a:rPr lang="en-GB" altLang="en-US" sz="2400" kern="0" dirty="0">
                <a:sym typeface="Arial" pitchFamily="34" charset="0"/>
              </a:rPr>
              <a:t>Director</a:t>
            </a:r>
          </a:p>
          <a:p>
            <a:pPr algn="ctr">
              <a:defRPr/>
            </a:pPr>
            <a:r>
              <a:rPr lang="en-GB" altLang="en-US" sz="2400" kern="0" dirty="0">
                <a:sym typeface="Arial" pitchFamily="34" charset="0"/>
              </a:rPr>
              <a:t>Children and Families</a:t>
            </a:r>
          </a:p>
        </p:txBody>
      </p:sp>
    </p:spTree>
    <p:extLst>
      <p:ext uri="{BB962C8B-B14F-4D97-AF65-F5344CB8AC3E}">
        <p14:creationId xmlns:p14="http://schemas.microsoft.com/office/powerpoint/2010/main" val="249082922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60" y="1481265"/>
            <a:ext cx="10515600" cy="1325563"/>
          </a:xfrm>
        </p:spPr>
        <p:txBody>
          <a:bodyPr>
            <a:normAutofit fontScale="90000"/>
          </a:bodyPr>
          <a:lstStyle/>
          <a:p>
            <a:r>
              <a:rPr lang="en-GB" b="1" dirty="0" smtClean="0">
                <a:solidFill>
                  <a:srgbClr val="004557"/>
                </a:solidFill>
                <a:latin typeface="Trebuchet MS" panose="020B0603020202020204" pitchFamily="34" charset="0"/>
              </a:rPr>
              <a:t>Children &amp; Young People’s </a:t>
            </a:r>
            <a:br>
              <a:rPr lang="en-GB" b="1" dirty="0" smtClean="0">
                <a:solidFill>
                  <a:srgbClr val="004557"/>
                </a:solidFill>
                <a:latin typeface="Trebuchet MS" panose="020B0603020202020204" pitchFamily="34" charset="0"/>
              </a:rPr>
            </a:br>
            <a:r>
              <a:rPr lang="en-GB" b="1" dirty="0" smtClean="0">
                <a:solidFill>
                  <a:srgbClr val="004557"/>
                </a:solidFill>
                <a:latin typeface="Trebuchet MS" panose="020B0603020202020204" pitchFamily="34" charset="0"/>
              </a:rPr>
              <a:t>Mental Health Workshop</a:t>
            </a:r>
            <a:br>
              <a:rPr lang="en-GB" b="1" dirty="0" smtClean="0">
                <a:solidFill>
                  <a:srgbClr val="004557"/>
                </a:solidFill>
                <a:latin typeface="Trebuchet MS" panose="020B0603020202020204" pitchFamily="34" charset="0"/>
              </a:rPr>
            </a:br>
            <a:r>
              <a:rPr lang="en-GB" b="1" dirty="0" smtClean="0">
                <a:solidFill>
                  <a:srgbClr val="004557"/>
                </a:solidFill>
                <a:latin typeface="Trebuchet MS" panose="020B0603020202020204" pitchFamily="34" charset="0"/>
              </a:rPr>
              <a:t/>
            </a:r>
            <a:br>
              <a:rPr lang="en-GB" b="1" dirty="0" smtClean="0">
                <a:solidFill>
                  <a:srgbClr val="004557"/>
                </a:solidFill>
                <a:latin typeface="Trebuchet MS" panose="020B0603020202020204" pitchFamily="34" charset="0"/>
              </a:rPr>
            </a:br>
            <a:r>
              <a:rPr lang="en-GB" sz="700" b="1" dirty="0" smtClean="0">
                <a:solidFill>
                  <a:srgbClr val="004557"/>
                </a:solidFill>
                <a:latin typeface="Trebuchet MS" panose="020B0603020202020204" pitchFamily="34" charset="0"/>
              </a:rPr>
              <a:t/>
            </a:r>
            <a:br>
              <a:rPr lang="en-GB" sz="700" b="1" dirty="0" smtClean="0">
                <a:solidFill>
                  <a:srgbClr val="004557"/>
                </a:solidFill>
                <a:latin typeface="Trebuchet MS" panose="020B0603020202020204" pitchFamily="34" charset="0"/>
              </a:rPr>
            </a:br>
            <a:r>
              <a:rPr lang="en-GB" sz="3100" i="1" dirty="0" smtClean="0">
                <a:solidFill>
                  <a:srgbClr val="FF0066"/>
                </a:solidFill>
                <a:latin typeface="Trebuchet MS" panose="020B0603020202020204" pitchFamily="34" charset="0"/>
              </a:rPr>
              <a:t>Please take  35 minutes on your tables to discuss and</a:t>
            </a:r>
            <a:br>
              <a:rPr lang="en-GB" sz="3100" i="1" dirty="0" smtClean="0">
                <a:solidFill>
                  <a:srgbClr val="FF0066"/>
                </a:solidFill>
                <a:latin typeface="Trebuchet MS" panose="020B0603020202020204" pitchFamily="34" charset="0"/>
              </a:rPr>
            </a:br>
            <a:r>
              <a:rPr lang="en-GB" sz="3100" i="1" dirty="0" smtClean="0">
                <a:solidFill>
                  <a:srgbClr val="FF0066"/>
                </a:solidFill>
                <a:latin typeface="Trebuchet MS" panose="020B0603020202020204" pitchFamily="34" charset="0"/>
              </a:rPr>
              <a:t>record your views</a:t>
            </a:r>
            <a:r>
              <a:rPr lang="en-GB" b="1" dirty="0">
                <a:solidFill>
                  <a:srgbClr val="004557"/>
                </a:solidFill>
                <a:latin typeface="Trebuchet MS" panose="020B0603020202020204" pitchFamily="34" charset="0"/>
              </a:rPr>
              <a:t/>
            </a:r>
            <a:br>
              <a:rPr lang="en-GB" b="1" dirty="0">
                <a:solidFill>
                  <a:srgbClr val="004557"/>
                </a:solidFill>
                <a:latin typeface="Trebuchet MS" panose="020B0603020202020204" pitchFamily="34" charset="0"/>
              </a:rPr>
            </a:br>
            <a:endParaRPr lang="en-GB" dirty="0"/>
          </a:p>
        </p:txBody>
      </p:sp>
      <p:sp>
        <p:nvSpPr>
          <p:cNvPr id="3" name="Content Placeholder 2"/>
          <p:cNvSpPr>
            <a:spLocks noGrp="1"/>
          </p:cNvSpPr>
          <p:nvPr>
            <p:ph idx="1"/>
          </p:nvPr>
        </p:nvSpPr>
        <p:spPr>
          <a:xfrm>
            <a:off x="374560" y="3066600"/>
            <a:ext cx="10515600" cy="4138836"/>
          </a:xfrm>
        </p:spPr>
        <p:txBody>
          <a:bodyPr>
            <a:noAutofit/>
          </a:bodyPr>
          <a:lstStyle/>
          <a:p>
            <a:pPr marL="0" indent="0">
              <a:lnSpc>
                <a:spcPct val="100000"/>
              </a:lnSpc>
              <a:buNone/>
            </a:pPr>
            <a:endParaRPr lang="en-GB" sz="3200" dirty="0" smtClean="0"/>
          </a:p>
          <a:p>
            <a:pPr marL="0" indent="0" algn="ctr">
              <a:lnSpc>
                <a:spcPct val="200000"/>
              </a:lnSpc>
              <a:buNone/>
            </a:pPr>
            <a:r>
              <a:rPr lang="en-GB" sz="3200" b="1" dirty="0" smtClean="0"/>
              <a:t>What do we know about children and young people’s mental </a:t>
            </a:r>
            <a:r>
              <a:rPr lang="en-GB" sz="3200" b="1" dirty="0"/>
              <a:t>health and emotional wellbeing in </a:t>
            </a:r>
            <a:r>
              <a:rPr lang="en-GB" sz="3200" b="1" dirty="0" smtClean="0"/>
              <a:t>Herefordshire?</a:t>
            </a:r>
            <a:endParaRPr lang="en-GB" sz="3200" b="1" dirty="0"/>
          </a:p>
        </p:txBody>
      </p:sp>
    </p:spTree>
    <p:extLst>
      <p:ext uri="{BB962C8B-B14F-4D97-AF65-F5344CB8AC3E}">
        <p14:creationId xmlns:p14="http://schemas.microsoft.com/office/powerpoint/2010/main" val="196367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5103"/>
            <a:ext cx="9144000" cy="1534859"/>
          </a:xfrm>
        </p:spPr>
        <p:txBody>
          <a:bodyPr/>
          <a:lstStyle/>
          <a:p>
            <a:r>
              <a:rPr lang="en-GB" b="1" dirty="0" smtClean="0"/>
              <a:t>Early Help and Prevention</a:t>
            </a:r>
            <a:endParaRPr lang="en-GB" b="1" dirty="0"/>
          </a:p>
        </p:txBody>
      </p:sp>
      <p:sp>
        <p:nvSpPr>
          <p:cNvPr id="3" name="Subtitle 2"/>
          <p:cNvSpPr>
            <a:spLocks noGrp="1"/>
          </p:cNvSpPr>
          <p:nvPr>
            <p:ph type="subTitle" idx="1"/>
          </p:nvPr>
        </p:nvSpPr>
        <p:spPr/>
        <p:txBody>
          <a:bodyPr/>
          <a:lstStyle/>
          <a:p>
            <a:endParaRPr lang="en-GB" dirty="0" smtClean="0"/>
          </a:p>
          <a:p>
            <a:endParaRPr lang="en-GB" dirty="0"/>
          </a:p>
          <a:p>
            <a:endParaRPr lang="en-GB" dirty="0"/>
          </a:p>
        </p:txBody>
      </p:sp>
      <p:pic>
        <p:nvPicPr>
          <p:cNvPr id="4" name="Picture 3"/>
          <p:cNvPicPr>
            <a:picLocks noChangeAspect="1"/>
          </p:cNvPicPr>
          <p:nvPr/>
        </p:nvPicPr>
        <p:blipFill>
          <a:blip r:embed="rId2"/>
          <a:stretch>
            <a:fillRect/>
          </a:stretch>
        </p:blipFill>
        <p:spPr>
          <a:xfrm>
            <a:off x="1082017" y="5548741"/>
            <a:ext cx="2676190" cy="771429"/>
          </a:xfrm>
          <a:prstGeom prst="rect">
            <a:avLst/>
          </a:prstGeom>
        </p:spPr>
      </p:pic>
    </p:spTree>
    <p:extLst>
      <p:ext uri="{BB962C8B-B14F-4D97-AF65-F5344CB8AC3E}">
        <p14:creationId xmlns:p14="http://schemas.microsoft.com/office/powerpoint/2010/main" val="151414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Early Help?</a:t>
            </a:r>
            <a:endParaRPr lang="en-GB" b="1" dirty="0"/>
          </a:p>
        </p:txBody>
      </p:sp>
      <p:sp>
        <p:nvSpPr>
          <p:cNvPr id="3" name="Content Placeholder 2"/>
          <p:cNvSpPr>
            <a:spLocks noGrp="1"/>
          </p:cNvSpPr>
          <p:nvPr>
            <p:ph idx="1"/>
          </p:nvPr>
        </p:nvSpPr>
        <p:spPr/>
        <p:txBody>
          <a:bodyPr/>
          <a:lstStyle/>
          <a:p>
            <a:r>
              <a:rPr lang="en-US" dirty="0" smtClean="0"/>
              <a:t>Early Help means providing help for children and families as soon as problems start to emerge or when there is a strong likelihood that problems will emerge in the future. Herefordshire’s Early Help is about providing services at the right time to meet family’s needs and to keep them in control of resolving their issues and problems, to reinforce and develop the families’ own skills to determine their future, reducing poor outcomes and inequalities.</a:t>
            </a:r>
          </a:p>
          <a:p>
            <a:endParaRPr lang="en-GB" dirty="0"/>
          </a:p>
        </p:txBody>
      </p:sp>
    </p:spTree>
    <p:extLst>
      <p:ext uri="{BB962C8B-B14F-4D97-AF65-F5344CB8AC3E}">
        <p14:creationId xmlns:p14="http://schemas.microsoft.com/office/powerpoint/2010/main" val="132258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009941" y="207380"/>
            <a:ext cx="7814897" cy="8981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eaLnBrk="1" hangingPunct="1"/>
            <a:r>
              <a:rPr lang="en-GB" altLang="en-US" sz="3200" dirty="0">
                <a:solidFill>
                  <a:schemeClr val="tx1"/>
                </a:solidFill>
                <a:ea typeface="ＭＳ Ｐゴシック" pitchFamily="34" charset="-128"/>
              </a:rPr>
              <a:t>Herefordshire Levels of Need</a:t>
            </a:r>
          </a:p>
        </p:txBody>
      </p:sp>
      <p:sp>
        <p:nvSpPr>
          <p:cNvPr id="20" name="Rectangle 19"/>
          <p:cNvSpPr/>
          <p:nvPr/>
        </p:nvSpPr>
        <p:spPr>
          <a:xfrm>
            <a:off x="2035442" y="1339258"/>
            <a:ext cx="8632559" cy="1308295"/>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0" fontAlgn="base" hangingPunct="0">
              <a:spcBef>
                <a:spcPct val="0"/>
              </a:spcBef>
              <a:spcAft>
                <a:spcPct val="0"/>
              </a:spcAft>
            </a:pPr>
            <a:endParaRPr lang="en-GB">
              <a:solidFill>
                <a:srgbClr val="FFFFFF"/>
              </a:solidFill>
              <a:latin typeface="Arial"/>
            </a:endParaRPr>
          </a:p>
        </p:txBody>
      </p:sp>
      <p:sp>
        <p:nvSpPr>
          <p:cNvPr id="21" name="Rectangle 20"/>
          <p:cNvSpPr/>
          <p:nvPr/>
        </p:nvSpPr>
        <p:spPr>
          <a:xfrm>
            <a:off x="2061818" y="2715459"/>
            <a:ext cx="8606183" cy="1295400"/>
          </a:xfrm>
          <a:prstGeom prst="rect">
            <a:avLst/>
          </a:prstGeom>
          <a:solidFill>
            <a:srgbClr val="249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0" fontAlgn="base" hangingPunct="0">
              <a:spcBef>
                <a:spcPct val="0"/>
              </a:spcBef>
              <a:spcAft>
                <a:spcPct val="0"/>
              </a:spcAft>
            </a:pPr>
            <a:endParaRPr lang="en-GB">
              <a:solidFill>
                <a:srgbClr val="FFFFFF"/>
              </a:solidFill>
              <a:latin typeface="Arial"/>
            </a:endParaRPr>
          </a:p>
        </p:txBody>
      </p:sp>
      <p:sp>
        <p:nvSpPr>
          <p:cNvPr id="22" name="Rectangle 36"/>
          <p:cNvSpPr>
            <a:spLocks noChangeArrowheads="1"/>
          </p:cNvSpPr>
          <p:nvPr/>
        </p:nvSpPr>
        <p:spPr bwMode="auto">
          <a:xfrm>
            <a:off x="2075006" y="4116687"/>
            <a:ext cx="8606183" cy="1197219"/>
          </a:xfrm>
          <a:prstGeom prst="rect">
            <a:avLst/>
          </a:prstGeom>
          <a:solidFill>
            <a:srgbClr val="1115B9"/>
          </a:solidFill>
          <a:ln w="25400">
            <a:solidFill>
              <a:srgbClr val="243F60"/>
            </a:solidFill>
            <a:miter lim="800000"/>
            <a:headEnd/>
            <a:tailEnd/>
          </a:ln>
        </p:spPr>
        <p:txBody>
          <a:bodyPr vert="horz" wrap="square" lIns="84406" tIns="42203" rIns="84406"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015">
                <a:solidFill>
                  <a:srgbClr val="FFFFFF"/>
                </a:solidFill>
                <a:latin typeface="Arial" panose="020B0604020202020204" pitchFamily="34" charset="0"/>
                <a:ea typeface="Calibri" panose="020F0502020204030204" pitchFamily="34" charset="0"/>
                <a:cs typeface="Arial" panose="020B0604020202020204" pitchFamily="34" charset="0"/>
              </a:rPr>
              <a:t>     </a:t>
            </a:r>
            <a:r>
              <a:rPr lang="en-US" altLang="en-US" sz="1015">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altLang="en-US" sz="1662">
              <a:solidFill>
                <a:srgbClr val="000000"/>
              </a:solidFill>
              <a:latin typeface="Arial" panose="020B0604020202020204" pitchFamily="34" charset="0"/>
            </a:endParaRPr>
          </a:p>
        </p:txBody>
      </p:sp>
      <p:sp>
        <p:nvSpPr>
          <p:cNvPr id="23" name="Rectangle 22"/>
          <p:cNvSpPr/>
          <p:nvPr/>
        </p:nvSpPr>
        <p:spPr>
          <a:xfrm>
            <a:off x="2048628" y="5397597"/>
            <a:ext cx="8632560" cy="1129518"/>
          </a:xfrm>
          <a:prstGeom prst="rect">
            <a:avLst/>
          </a:prstGeom>
          <a:solidFill>
            <a:srgbClr val="388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0" fontAlgn="base" hangingPunct="0">
              <a:spcBef>
                <a:spcPct val="0"/>
              </a:spcBef>
              <a:spcAft>
                <a:spcPct val="0"/>
              </a:spcAft>
            </a:pPr>
            <a:endParaRPr lang="en-GB">
              <a:solidFill>
                <a:srgbClr val="FFFFFF"/>
              </a:solidFill>
              <a:latin typeface="Arial"/>
            </a:endParaRPr>
          </a:p>
        </p:txBody>
      </p:sp>
      <p:sp>
        <p:nvSpPr>
          <p:cNvPr id="24" name="Rectangle 30"/>
          <p:cNvSpPr>
            <a:spLocks noChangeArrowheads="1"/>
          </p:cNvSpPr>
          <p:nvPr/>
        </p:nvSpPr>
        <p:spPr bwMode="auto">
          <a:xfrm>
            <a:off x="8381036" y="1339257"/>
            <a:ext cx="1824404" cy="11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Children or young people with very complex needs or I am extremely concerned for their safety based on evidence of abuse or neglect or disclosure by the child.</a:t>
            </a:r>
            <a:endParaRPr lang="en-US" altLang="en-US" sz="10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844083" eaLnBrk="0" fontAlgn="base" hangingPunct="0">
              <a:spcBef>
                <a:spcPct val="0"/>
              </a:spcBef>
              <a:spcAft>
                <a:spcPct val="0"/>
              </a:spcAft>
            </a:pP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Referral to MASH.</a:t>
            </a:r>
            <a:endParaRPr lang="en-US" altLang="en-US" sz="1662" dirty="0">
              <a:solidFill>
                <a:srgbClr val="000000"/>
              </a:solidFill>
              <a:latin typeface="Arial" panose="020B0604020202020204" pitchFamily="34" charset="0"/>
            </a:endParaRPr>
          </a:p>
        </p:txBody>
      </p:sp>
      <p:sp>
        <p:nvSpPr>
          <p:cNvPr id="25" name="Rectangle 31"/>
          <p:cNvSpPr>
            <a:spLocks noChangeArrowheads="1"/>
          </p:cNvSpPr>
          <p:nvPr/>
        </p:nvSpPr>
        <p:spPr bwMode="auto">
          <a:xfrm>
            <a:off x="8381037" y="2725569"/>
            <a:ext cx="2184889" cy="11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Children or young people with identified vulnerabilities and needs that require a multi- agency </a:t>
            </a:r>
            <a:r>
              <a:rPr lang="en-US" altLang="en-US" sz="923" dirty="0" err="1">
                <a:solidFill>
                  <a:srgbClr val="FFFFFF"/>
                </a:solidFill>
                <a:latin typeface="Arial" panose="020B0604020202020204" pitchFamily="34" charset="0"/>
                <a:ea typeface="Calibri" panose="020F0502020204030204" pitchFamily="34" charset="0"/>
                <a:cs typeface="Arial" panose="020B0604020202020204" pitchFamily="34" charset="0"/>
              </a:rPr>
              <a:t>co-ordinated</a:t>
            </a: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 a</a:t>
            </a:r>
            <a:r>
              <a:rPr lang="en-US" altLang="en-US" sz="923" u="sng" dirty="0">
                <a:solidFill>
                  <a:srgbClr val="FFFFFF"/>
                </a:solidFill>
                <a:latin typeface="Arial" panose="020B0604020202020204" pitchFamily="34" charset="0"/>
                <a:ea typeface="Calibri" panose="020F0502020204030204" pitchFamily="34" charset="0"/>
                <a:cs typeface="Arial" panose="020B0604020202020204" pitchFamily="34" charset="0"/>
              </a:rPr>
              <a:t>p</a:t>
            </a: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proach.</a:t>
            </a:r>
            <a:endParaRPr lang="en-US" altLang="en-US" sz="10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844083" eaLnBrk="0" fontAlgn="base" hangingPunct="0">
              <a:spcBef>
                <a:spcPct val="0"/>
              </a:spcBef>
              <a:spcAft>
                <a:spcPct val="0"/>
              </a:spcAft>
            </a:pP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Undertake the  Early Help Assessment.</a:t>
            </a:r>
            <a:endParaRPr lang="en-US" altLang="en-US" sz="1662" dirty="0">
              <a:solidFill>
                <a:srgbClr val="000000"/>
              </a:solidFill>
              <a:latin typeface="Arial" panose="020B0604020202020204" pitchFamily="34" charset="0"/>
            </a:endParaRPr>
          </a:p>
        </p:txBody>
      </p:sp>
      <p:sp>
        <p:nvSpPr>
          <p:cNvPr id="26" name="Rectangle 32"/>
          <p:cNvSpPr>
            <a:spLocks noChangeArrowheads="1"/>
          </p:cNvSpPr>
          <p:nvPr/>
        </p:nvSpPr>
        <p:spPr bwMode="auto">
          <a:xfrm>
            <a:off x="8454751" y="4102711"/>
            <a:ext cx="2082312" cy="112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Children and young people with emerging vulnerabilities whose needs require targeted support.  Consider  EHA.</a:t>
            </a:r>
            <a:endParaRPr lang="en-US" altLang="en-US" sz="1662" dirty="0">
              <a:solidFill>
                <a:srgbClr val="000000"/>
              </a:solidFill>
              <a:latin typeface="Arial" panose="020B0604020202020204" pitchFamily="34" charset="0"/>
            </a:endParaRPr>
          </a:p>
        </p:txBody>
      </p:sp>
      <p:sp>
        <p:nvSpPr>
          <p:cNvPr id="27" name="Rectangle 33"/>
          <p:cNvSpPr>
            <a:spLocks noChangeArrowheads="1"/>
          </p:cNvSpPr>
          <p:nvPr/>
        </p:nvSpPr>
        <p:spPr bwMode="auto">
          <a:xfrm>
            <a:off x="8360968" y="5356760"/>
            <a:ext cx="2176097" cy="112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923" dirty="0">
                <a:solidFill>
                  <a:srgbClr val="FFFFFF"/>
                </a:solidFill>
                <a:latin typeface="Arial" panose="020B0604020202020204" pitchFamily="34" charset="0"/>
                <a:ea typeface="Calibri" panose="020F0502020204030204" pitchFamily="34" charset="0"/>
                <a:cs typeface="Arial" panose="020B0604020202020204" pitchFamily="34" charset="0"/>
              </a:rPr>
              <a:t>Children making good overall progress in all areas of their development, broadly receiving appropriate universal services such as health care and education.  They may also use leisure and play facilities, housing or voluntary sector services. </a:t>
            </a:r>
            <a:endParaRPr lang="en-US" altLang="en-US" sz="1662" dirty="0">
              <a:solidFill>
                <a:srgbClr val="000000"/>
              </a:solidFill>
              <a:latin typeface="Arial" panose="020B0604020202020204" pitchFamily="34" charset="0"/>
            </a:endParaRPr>
          </a:p>
        </p:txBody>
      </p:sp>
      <p:grpSp>
        <p:nvGrpSpPr>
          <p:cNvPr id="28" name="Group 27"/>
          <p:cNvGrpSpPr/>
          <p:nvPr/>
        </p:nvGrpSpPr>
        <p:grpSpPr>
          <a:xfrm>
            <a:off x="4135601" y="1229221"/>
            <a:ext cx="2426677" cy="5488158"/>
            <a:chOff x="559800" y="23458"/>
            <a:chExt cx="1733008" cy="4096090"/>
          </a:xfrm>
        </p:grpSpPr>
        <p:sp>
          <p:nvSpPr>
            <p:cNvPr id="29" name="Oval 28"/>
            <p:cNvSpPr/>
            <p:nvPr/>
          </p:nvSpPr>
          <p:spPr>
            <a:xfrm>
              <a:off x="559800" y="206921"/>
              <a:ext cx="1733008" cy="3812443"/>
            </a:xfrm>
            <a:prstGeom prst="ellipse">
              <a:avLst/>
            </a:prstGeom>
            <a:solidFill>
              <a:srgbClr val="339933"/>
            </a:solidFill>
            <a:ln/>
          </p:spPr>
          <p:style>
            <a:lnRef idx="1">
              <a:schemeClr val="accent3"/>
            </a:lnRef>
            <a:fillRef idx="3">
              <a:schemeClr val="accent3"/>
            </a:fillRef>
            <a:effectRef idx="2">
              <a:schemeClr val="accent3"/>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57200" eaLnBrk="0" fontAlgn="base" hangingPunct="0">
                <a:spcBef>
                  <a:spcPct val="0"/>
                </a:spcBef>
                <a:spcAft>
                  <a:spcPct val="0"/>
                </a:spcAft>
              </a:pPr>
              <a:endParaRPr lang="en-GB">
                <a:solidFill>
                  <a:srgbClr val="FFFFFF"/>
                </a:solidFill>
                <a:latin typeface="Arial"/>
              </a:endParaRPr>
            </a:p>
          </p:txBody>
        </p:sp>
        <p:sp>
          <p:nvSpPr>
            <p:cNvPr id="30" name="Oval 29"/>
            <p:cNvSpPr/>
            <p:nvPr/>
          </p:nvSpPr>
          <p:spPr>
            <a:xfrm>
              <a:off x="559800" y="96305"/>
              <a:ext cx="1689055" cy="3040344"/>
            </a:xfrm>
            <a:prstGeom prst="ellipse">
              <a:avLst/>
            </a:prstGeom>
            <a:solidFill>
              <a:srgbClr val="1313B7"/>
            </a:solidFill>
          </p:spPr>
          <p:style>
            <a:lnRef idx="1">
              <a:schemeClr val="accent4"/>
            </a:lnRef>
            <a:fillRef idx="3">
              <a:schemeClr val="accent4"/>
            </a:fillRef>
            <a:effectRef idx="2">
              <a:schemeClr val="accent4"/>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57200" eaLnBrk="0" fontAlgn="base" hangingPunct="0">
                <a:spcBef>
                  <a:spcPct val="0"/>
                </a:spcBef>
                <a:spcAft>
                  <a:spcPct val="0"/>
                </a:spcAft>
              </a:pPr>
              <a:endParaRPr lang="en-GB">
                <a:solidFill>
                  <a:srgbClr val="FFFFFF"/>
                </a:solidFill>
                <a:latin typeface="Arial"/>
              </a:endParaRPr>
            </a:p>
          </p:txBody>
        </p:sp>
        <p:sp>
          <p:nvSpPr>
            <p:cNvPr id="31" name="Oval 30"/>
            <p:cNvSpPr/>
            <p:nvPr/>
          </p:nvSpPr>
          <p:spPr>
            <a:xfrm>
              <a:off x="711777" y="39160"/>
              <a:ext cx="1374512" cy="2145431"/>
            </a:xfrm>
            <a:prstGeom prst="ellipse">
              <a:avLst/>
            </a:prstGeom>
            <a:solidFill>
              <a:srgbClr val="249DAA"/>
            </a:solidFill>
          </p:spPr>
          <p:style>
            <a:lnRef idx="1">
              <a:schemeClr val="accent4"/>
            </a:lnRef>
            <a:fillRef idx="3">
              <a:schemeClr val="accent4"/>
            </a:fillRef>
            <a:effectRef idx="2">
              <a:schemeClr val="accent4"/>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57200" eaLnBrk="0" fontAlgn="base" hangingPunct="0">
                <a:spcBef>
                  <a:spcPct val="0"/>
                </a:spcBef>
                <a:spcAft>
                  <a:spcPct val="0"/>
                </a:spcAft>
              </a:pPr>
              <a:endParaRPr lang="en-GB">
                <a:solidFill>
                  <a:srgbClr val="FFFFFF"/>
                </a:solidFill>
                <a:latin typeface="Arial"/>
              </a:endParaRPr>
            </a:p>
          </p:txBody>
        </p:sp>
        <p:sp>
          <p:nvSpPr>
            <p:cNvPr id="32" name="Oval 31"/>
            <p:cNvSpPr/>
            <p:nvPr/>
          </p:nvSpPr>
          <p:spPr>
            <a:xfrm>
              <a:off x="848630" y="23458"/>
              <a:ext cx="1111384" cy="1181328"/>
            </a:xfrm>
            <a:prstGeom prst="ellipse">
              <a:avLst/>
            </a:prstGeom>
            <a:solidFill>
              <a:srgbClr val="660066"/>
            </a:solidFill>
          </p:spPr>
          <p:style>
            <a:lnRef idx="1">
              <a:schemeClr val="accent4"/>
            </a:lnRef>
            <a:fillRef idx="3">
              <a:schemeClr val="accent4"/>
            </a:fillRef>
            <a:effectRef idx="2">
              <a:schemeClr val="accent4"/>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457200" eaLnBrk="0" fontAlgn="base" hangingPunct="0">
                <a:spcBef>
                  <a:spcPct val="0"/>
                </a:spcBef>
                <a:spcAft>
                  <a:spcPct val="0"/>
                </a:spcAft>
              </a:pPr>
              <a:endParaRPr lang="en-GB">
                <a:solidFill>
                  <a:srgbClr val="FFFFFF"/>
                </a:solidFill>
                <a:latin typeface="Arial"/>
              </a:endParaRPr>
            </a:p>
          </p:txBody>
        </p:sp>
        <p:sp>
          <p:nvSpPr>
            <p:cNvPr id="33" name="Text Box 14"/>
            <p:cNvSpPr txBox="1"/>
            <p:nvPr/>
          </p:nvSpPr>
          <p:spPr>
            <a:xfrm>
              <a:off x="848634" y="128641"/>
              <a:ext cx="1148772" cy="108912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defTabSz="457200" eaLnBrk="0" fontAlgn="base" hangingPunct="0">
                <a:lnSpc>
                  <a:spcPct val="115000"/>
                </a:lnSpc>
                <a:spcBef>
                  <a:spcPts val="369"/>
                </a:spcBef>
                <a:spcAft>
                  <a:spcPts val="185"/>
                </a:spcAft>
              </a:pPr>
              <a:r>
                <a:rPr lang="en-GB" sz="1292" b="1">
                  <a:solidFill>
                    <a:srgbClr val="FFFFFF"/>
                  </a:solidFill>
                  <a:latin typeface="Arial" panose="020B0604020202020204" pitchFamily="34" charset="0"/>
                  <a:ea typeface="Calibri" panose="020F0502020204030204" pitchFamily="34" charset="0"/>
                  <a:cs typeface="Times New Roman" panose="02020603050405020304" pitchFamily="18" charset="0"/>
                </a:rPr>
                <a:t>Level 4</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Immediate intervention or</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Assessment required from MASH</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1015">
                <a:solidFill>
                  <a:srgbClr val="000000"/>
                </a:solidFill>
                <a:latin typeface="Times New Roman" panose="02020603050405020304" pitchFamily="18" charset="0"/>
                <a:ea typeface="Calibri" panose="020F0502020204030204" pitchFamily="34" charset="0"/>
              </a:endParaRPr>
            </a:p>
          </p:txBody>
        </p:sp>
        <p:sp>
          <p:nvSpPr>
            <p:cNvPr id="34" name="Text Box 16"/>
            <p:cNvSpPr txBox="1"/>
            <p:nvPr/>
          </p:nvSpPr>
          <p:spPr>
            <a:xfrm>
              <a:off x="704813" y="2229271"/>
              <a:ext cx="1430655" cy="10153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defTabSz="457200" eaLnBrk="0" fontAlgn="base" hangingPunct="0">
                <a:lnSpc>
                  <a:spcPct val="115000"/>
                </a:lnSpc>
                <a:spcBef>
                  <a:spcPts val="369"/>
                </a:spcBef>
                <a:spcAft>
                  <a:spcPts val="185"/>
                </a:spcAft>
              </a:pPr>
              <a:r>
                <a:rPr lang="en-GB" sz="1292">
                  <a:solidFill>
                    <a:srgbClr val="FFFFFF"/>
                  </a:solidFill>
                  <a:latin typeface="Arial" panose="020B0604020202020204" pitchFamily="34" charset="0"/>
                  <a:ea typeface="Calibri" panose="020F0502020204030204" pitchFamily="34" charset="0"/>
                  <a:cs typeface="Times New Roman" panose="02020603050405020304" pitchFamily="18" charset="0"/>
                </a:rPr>
                <a:t>Level 2</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Relevant Agency </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Intervention Required</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1015">
                <a:solidFill>
                  <a:srgbClr val="000000"/>
                </a:solidFill>
                <a:latin typeface="Times New Roman" panose="02020603050405020304" pitchFamily="18" charset="0"/>
                <a:ea typeface="Calibri" panose="020F0502020204030204" pitchFamily="34" charset="0"/>
              </a:endParaRPr>
            </a:p>
          </p:txBody>
        </p:sp>
        <p:sp>
          <p:nvSpPr>
            <p:cNvPr id="35" name="Text Box 17"/>
            <p:cNvSpPr txBox="1"/>
            <p:nvPr/>
          </p:nvSpPr>
          <p:spPr>
            <a:xfrm>
              <a:off x="724335" y="3104183"/>
              <a:ext cx="1430655" cy="10153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defTabSz="457200" eaLnBrk="0" fontAlgn="base" hangingPunct="0">
                <a:lnSpc>
                  <a:spcPct val="115000"/>
                </a:lnSpc>
                <a:spcBef>
                  <a:spcPts val="369"/>
                </a:spcBef>
                <a:spcAft>
                  <a:spcPts val="185"/>
                </a:spcAft>
              </a:pPr>
              <a:r>
                <a:rPr lang="en-GB" sz="1292">
                  <a:solidFill>
                    <a:srgbClr val="FFFFFF"/>
                  </a:solidFill>
                  <a:latin typeface="Arial" panose="020B0604020202020204" pitchFamily="34" charset="0"/>
                  <a:ea typeface="Calibri" panose="020F0502020204030204" pitchFamily="34" charset="0"/>
                  <a:cs typeface="Times New Roman" panose="02020603050405020304" pitchFamily="18" charset="0"/>
                </a:rPr>
                <a:t>Level 1</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No Intervention or Support</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 Required.</a:t>
              </a:r>
              <a:endParaRPr lang="en-GB" sz="1015">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1015">
                <a:solidFill>
                  <a:srgbClr val="000000"/>
                </a:solidFill>
                <a:latin typeface="Times New Roman" panose="02020603050405020304" pitchFamily="18" charset="0"/>
                <a:ea typeface="Calibri" panose="020F0502020204030204" pitchFamily="34" charset="0"/>
              </a:endParaRPr>
            </a:p>
          </p:txBody>
        </p:sp>
        <p:sp>
          <p:nvSpPr>
            <p:cNvPr id="36" name="Text Box 15"/>
            <p:cNvSpPr txBox="1"/>
            <p:nvPr/>
          </p:nvSpPr>
          <p:spPr>
            <a:xfrm>
              <a:off x="855222" y="1237519"/>
              <a:ext cx="1142185" cy="77809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defTabSz="457200" eaLnBrk="0" fontAlgn="base" hangingPunct="0">
                <a:lnSpc>
                  <a:spcPct val="115000"/>
                </a:lnSpc>
                <a:spcBef>
                  <a:spcPts val="369"/>
                </a:spcBef>
                <a:spcAft>
                  <a:spcPts val="185"/>
                </a:spcAft>
              </a:pPr>
              <a:r>
                <a:rPr lang="en-GB" sz="1292"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Level 3</a:t>
              </a:r>
              <a:endParaRPr lang="en-GB" sz="1015" dirty="0">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dirty="0">
                  <a:solidFill>
                    <a:srgbClr val="FFFFFF"/>
                  </a:solidFill>
                  <a:latin typeface="Arial" panose="020B0604020202020204" pitchFamily="34" charset="0"/>
                  <a:ea typeface="Calibri" panose="020F0502020204030204" pitchFamily="34" charset="0"/>
                  <a:cs typeface="Times New Roman" panose="02020603050405020304" pitchFamily="18" charset="0"/>
                </a:rPr>
                <a:t>Multiple Agency Intervention </a:t>
              </a:r>
              <a:endParaRPr lang="en-GB" sz="1015" dirty="0">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dirty="0">
                  <a:solidFill>
                    <a:srgbClr val="FFFFFF"/>
                  </a:solidFill>
                  <a:latin typeface="Arial" panose="020B0604020202020204" pitchFamily="34" charset="0"/>
                  <a:ea typeface="Calibri" panose="020F0502020204030204" pitchFamily="34" charset="0"/>
                  <a:cs typeface="Times New Roman" panose="02020603050405020304" pitchFamily="18" charset="0"/>
                </a:rPr>
                <a:t>Required</a:t>
              </a:r>
              <a:endParaRPr lang="en-GB" sz="1015" dirty="0">
                <a:solidFill>
                  <a:srgbClr val="000000"/>
                </a:solidFill>
                <a:latin typeface="Times New Roman" panose="02020603050405020304" pitchFamily="18" charset="0"/>
                <a:ea typeface="Calibri" panose="020F0502020204030204" pitchFamily="34" charset="0"/>
              </a:endParaRPr>
            </a:p>
            <a:p>
              <a:pPr algn="ctr" defTabSz="457200" eaLnBrk="0" fontAlgn="base" hangingPunct="0">
                <a:lnSpc>
                  <a:spcPct val="115000"/>
                </a:lnSpc>
                <a:spcBef>
                  <a:spcPts val="369"/>
                </a:spcBef>
                <a:spcAft>
                  <a:spcPts val="185"/>
                </a:spcAft>
              </a:pPr>
              <a:r>
                <a:rPr lang="en-GB" sz="1015"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1015" dirty="0">
                <a:solidFill>
                  <a:srgbClr val="000000"/>
                </a:solidFill>
                <a:latin typeface="Times New Roman" panose="02020603050405020304" pitchFamily="18" charset="0"/>
                <a:ea typeface="Calibri" panose="020F0502020204030204" pitchFamily="34" charset="0"/>
              </a:endParaRPr>
            </a:p>
          </p:txBody>
        </p:sp>
      </p:grpSp>
      <p:sp>
        <p:nvSpPr>
          <p:cNvPr id="37" name="Rectangle 58"/>
          <p:cNvSpPr>
            <a:spLocks noChangeArrowheads="1"/>
          </p:cNvSpPr>
          <p:nvPr/>
        </p:nvSpPr>
        <p:spPr bwMode="auto">
          <a:xfrm>
            <a:off x="2167325" y="1254122"/>
            <a:ext cx="1160585" cy="11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dirty="0">
                <a:solidFill>
                  <a:srgbClr val="FFFFFF"/>
                </a:solidFill>
                <a:latin typeface="Arial" panose="020B0604020202020204" pitchFamily="34" charset="0"/>
                <a:ea typeface="Calibri" panose="020F0502020204030204" pitchFamily="34" charset="0"/>
                <a:cs typeface="Arial" panose="020B0604020202020204" pitchFamily="34" charset="0"/>
              </a:rPr>
              <a:t>…IN NEED OF SERIOUS HELP</a:t>
            </a:r>
            <a:endParaRPr lang="en-US" altLang="en-US" sz="1662" dirty="0">
              <a:solidFill>
                <a:srgbClr val="000000"/>
              </a:solidFill>
              <a:latin typeface="Arial" panose="020B0604020202020204" pitchFamily="34" charset="0"/>
            </a:endParaRPr>
          </a:p>
        </p:txBody>
      </p:sp>
      <p:sp>
        <p:nvSpPr>
          <p:cNvPr id="38" name="Text Box 53"/>
          <p:cNvSpPr txBox="1">
            <a:spLocks noChangeArrowheads="1"/>
          </p:cNvSpPr>
          <p:nvPr/>
        </p:nvSpPr>
        <p:spPr bwMode="auto">
          <a:xfrm>
            <a:off x="2145318" y="1083773"/>
            <a:ext cx="1468315" cy="439615"/>
          </a:xfrm>
          <a:prstGeom prst="rect">
            <a:avLst/>
          </a:prstGeom>
          <a:solidFill>
            <a:srgbClr val="FFFFFF"/>
          </a:solidFill>
          <a:ln w="6350">
            <a:solidFill>
              <a:srgbClr val="000000"/>
            </a:solidFill>
            <a:miter lim="800000"/>
            <a:headEnd/>
            <a:tailEnd/>
          </a:ln>
        </p:spPr>
        <p:txBody>
          <a:bodyPr vert="horz" wrap="square" lIns="84406" tIns="42203" rIns="84406" bIns="42203" numCol="1" anchor="t" anchorCtr="0" compatLnSpc="1">
            <a:prstTxWarp prst="textNoShape">
              <a:avLst/>
            </a:prstTxWarp>
          </a:bodyPr>
          <a:lstStyle/>
          <a:p>
            <a:pPr algn="ctr" defTabSz="844083" eaLnBrk="0" fontAlgn="base" hangingPunct="0">
              <a:spcBef>
                <a:spcPct val="0"/>
              </a:spcBef>
              <a:spcAft>
                <a:spcPct val="0"/>
              </a:spcAft>
            </a:pPr>
            <a:r>
              <a:rPr lang="en-US" altLang="en-US" sz="1015" dirty="0">
                <a:solidFill>
                  <a:srgbClr val="000000"/>
                </a:solidFill>
                <a:latin typeface="Aharoni" panose="02010803020104030203" pitchFamily="2" charset="-79"/>
                <a:ea typeface="Calibri" panose="020F0502020204030204" pitchFamily="34" charset="0"/>
                <a:cs typeface="Aharoni" panose="02010803020104030203" pitchFamily="2" charset="-79"/>
              </a:rPr>
              <a:t>CHILD OR FAMILY’S </a:t>
            </a:r>
            <a:endParaRPr lang="en-US" altLang="en-US" sz="10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844083" eaLnBrk="0" fontAlgn="base" hangingPunct="0">
              <a:spcBef>
                <a:spcPct val="0"/>
              </a:spcBef>
              <a:spcAft>
                <a:spcPct val="0"/>
              </a:spcAft>
            </a:pPr>
            <a:r>
              <a:rPr lang="en-US" altLang="en-US" sz="1015" dirty="0">
                <a:solidFill>
                  <a:srgbClr val="000000"/>
                </a:solidFill>
                <a:latin typeface="Aharoni" panose="02010803020104030203" pitchFamily="2" charset="-79"/>
                <a:ea typeface="Calibri" panose="020F0502020204030204" pitchFamily="34" charset="0"/>
                <a:cs typeface="Aharoni" panose="02010803020104030203" pitchFamily="2" charset="-79"/>
              </a:rPr>
              <a:t>SITUATION</a:t>
            </a:r>
            <a:endParaRPr lang="en-US" altLang="en-US" sz="1662" dirty="0">
              <a:solidFill>
                <a:srgbClr val="000000"/>
              </a:solidFill>
              <a:latin typeface="Arial" panose="020B0604020202020204" pitchFamily="34" charset="0"/>
            </a:endParaRPr>
          </a:p>
        </p:txBody>
      </p:sp>
      <p:sp>
        <p:nvSpPr>
          <p:cNvPr id="39" name="Rectangle 56"/>
          <p:cNvSpPr>
            <a:spLocks noChangeArrowheads="1"/>
          </p:cNvSpPr>
          <p:nvPr/>
        </p:nvSpPr>
        <p:spPr bwMode="auto">
          <a:xfrm>
            <a:off x="2080765" y="2786734"/>
            <a:ext cx="1397977" cy="11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dirty="0">
                <a:solidFill>
                  <a:srgbClr val="FFFFFF"/>
                </a:solidFill>
                <a:latin typeface="Arial" panose="020B0604020202020204" pitchFamily="34" charset="0"/>
                <a:ea typeface="Calibri" panose="020F0502020204030204" pitchFamily="34" charset="0"/>
                <a:cs typeface="Arial" panose="020B0604020202020204" pitchFamily="34" charset="0"/>
              </a:rPr>
              <a:t>…COMPLEX NEEDS – WILL NEED FURTHER HELP</a:t>
            </a:r>
            <a:endParaRPr lang="en-US" altLang="en-US" sz="1662" dirty="0">
              <a:solidFill>
                <a:srgbClr val="000000"/>
              </a:solidFill>
              <a:latin typeface="Arial" panose="020B0604020202020204" pitchFamily="34" charset="0"/>
            </a:endParaRPr>
          </a:p>
        </p:txBody>
      </p:sp>
      <p:sp>
        <p:nvSpPr>
          <p:cNvPr id="40" name="Rectangle 55"/>
          <p:cNvSpPr>
            <a:spLocks noChangeArrowheads="1"/>
          </p:cNvSpPr>
          <p:nvPr/>
        </p:nvSpPr>
        <p:spPr bwMode="auto">
          <a:xfrm>
            <a:off x="2193702" y="4063958"/>
            <a:ext cx="1389185" cy="112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defTabSz="844083" eaLnBrk="0" fontAlgn="base" hangingPunct="0">
              <a:spcBef>
                <a:spcPct val="0"/>
              </a:spcBef>
              <a:spcAft>
                <a:spcPct val="0"/>
              </a:spcAft>
            </a:pPr>
            <a:r>
              <a:rPr lang="en-US" altLang="en-US" sz="1108" b="1" dirty="0">
                <a:solidFill>
                  <a:srgbClr val="FFFFFF"/>
                </a:solidFill>
                <a:latin typeface="Arial" panose="020B0604020202020204" pitchFamily="34" charset="0"/>
                <a:ea typeface="Calibri" panose="020F0502020204030204" pitchFamily="34" charset="0"/>
                <a:cs typeface="Arial" panose="020B0604020202020204" pitchFamily="34" charset="0"/>
              </a:rPr>
              <a:t>…ADDITIONAL NEEDS - MAY NEED SOME EXTRA HELP</a:t>
            </a:r>
            <a:endParaRPr lang="en-US" altLang="en-US" sz="1662" dirty="0">
              <a:solidFill>
                <a:srgbClr val="000000"/>
              </a:solidFill>
              <a:latin typeface="Arial" panose="020B0604020202020204" pitchFamily="34" charset="0"/>
            </a:endParaRPr>
          </a:p>
        </p:txBody>
      </p:sp>
      <p:sp>
        <p:nvSpPr>
          <p:cNvPr id="41" name="Rectangle 54"/>
          <p:cNvSpPr>
            <a:spLocks noChangeArrowheads="1"/>
          </p:cNvSpPr>
          <p:nvPr/>
        </p:nvSpPr>
        <p:spPr bwMode="auto">
          <a:xfrm>
            <a:off x="2083613" y="5356760"/>
            <a:ext cx="1186962" cy="112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dirty="0">
                <a:solidFill>
                  <a:srgbClr val="FFFFFF"/>
                </a:solidFill>
                <a:latin typeface="Arial" panose="020B0604020202020204" pitchFamily="34" charset="0"/>
                <a:ea typeface="Calibri" panose="020F0502020204030204" pitchFamily="34" charset="0"/>
                <a:cs typeface="Arial" panose="020B0604020202020204" pitchFamily="34" charset="0"/>
              </a:rPr>
              <a:t>…THRIVING  </a:t>
            </a:r>
            <a:endParaRPr lang="en-US" altLang="en-US" sz="1662" dirty="0">
              <a:solidFill>
                <a:srgbClr val="000000"/>
              </a:solidFill>
              <a:latin typeface="Arial" panose="020B0604020202020204" pitchFamily="34" charset="0"/>
            </a:endParaRPr>
          </a:p>
        </p:txBody>
      </p:sp>
      <p:sp>
        <p:nvSpPr>
          <p:cNvPr id="42" name="Text Box 57"/>
          <p:cNvSpPr txBox="1">
            <a:spLocks noChangeArrowheads="1"/>
          </p:cNvSpPr>
          <p:nvPr/>
        </p:nvSpPr>
        <p:spPr bwMode="auto">
          <a:xfrm>
            <a:off x="6642774" y="961760"/>
            <a:ext cx="1538654" cy="553915"/>
          </a:xfrm>
          <a:prstGeom prst="rect">
            <a:avLst/>
          </a:prstGeom>
          <a:solidFill>
            <a:srgbClr val="FFFFFF"/>
          </a:solidFill>
          <a:ln w="6350">
            <a:solidFill>
              <a:srgbClr val="000000"/>
            </a:solidFill>
            <a:miter lim="800000"/>
            <a:headEnd/>
            <a:tailEnd/>
          </a:ln>
        </p:spPr>
        <p:txBody>
          <a:bodyPr vert="horz" wrap="square" lIns="84406" tIns="42203" rIns="84406" bIns="42203" numCol="1" anchor="t" anchorCtr="0" compatLnSpc="1">
            <a:prstTxWarp prst="textNoShape">
              <a:avLst/>
            </a:prstTxWarp>
          </a:bodyPr>
          <a:lstStyle/>
          <a:p>
            <a:pPr algn="ctr" defTabSz="844083" eaLnBrk="0" fontAlgn="base" hangingPunct="0">
              <a:spcBef>
                <a:spcPct val="0"/>
              </a:spcBef>
              <a:spcAft>
                <a:spcPct val="0"/>
              </a:spcAft>
            </a:pPr>
            <a:r>
              <a:rPr lang="en-US" altLang="en-US" sz="1015" dirty="0">
                <a:solidFill>
                  <a:srgbClr val="000000"/>
                </a:solidFill>
                <a:latin typeface="Aharoni" panose="02010803020104030203" pitchFamily="2" charset="-79"/>
                <a:ea typeface="Calibri" panose="020F0502020204030204" pitchFamily="34" charset="0"/>
                <a:cs typeface="Aharoni" panose="02010803020104030203" pitchFamily="2" charset="-79"/>
              </a:rPr>
              <a:t>HOW PROFESSIONALS RESPOND</a:t>
            </a:r>
            <a:endParaRPr lang="en-US" altLang="en-US" sz="1662" dirty="0">
              <a:solidFill>
                <a:srgbClr val="000000"/>
              </a:solidFill>
              <a:latin typeface="Arial" panose="020B0604020202020204" pitchFamily="34" charset="0"/>
            </a:endParaRPr>
          </a:p>
        </p:txBody>
      </p:sp>
      <p:sp>
        <p:nvSpPr>
          <p:cNvPr id="43" name="Rectangle 52"/>
          <p:cNvSpPr>
            <a:spLocks noChangeArrowheads="1"/>
          </p:cNvSpPr>
          <p:nvPr/>
        </p:nvSpPr>
        <p:spPr bwMode="auto">
          <a:xfrm>
            <a:off x="6835951" y="1363472"/>
            <a:ext cx="1160585" cy="11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a:solidFill>
                  <a:srgbClr val="FFFFFF"/>
                </a:solidFill>
                <a:latin typeface="Arial" panose="020B0604020202020204" pitchFamily="34" charset="0"/>
                <a:ea typeface="Calibri" panose="020F0502020204030204" pitchFamily="34" charset="0"/>
                <a:cs typeface="Arial" panose="020B0604020202020204" pitchFamily="34" charset="0"/>
              </a:rPr>
              <a:t>REALLY CONCERNED, AND NEED TO TALK TO THE MASH TEAM</a:t>
            </a:r>
            <a:endParaRPr lang="en-US" altLang="en-US" sz="1662">
              <a:solidFill>
                <a:srgbClr val="000000"/>
              </a:solidFill>
              <a:latin typeface="Arial" panose="020B0604020202020204" pitchFamily="34" charset="0"/>
            </a:endParaRPr>
          </a:p>
        </p:txBody>
      </p:sp>
      <p:sp>
        <p:nvSpPr>
          <p:cNvPr id="44" name="Rectangle 51"/>
          <p:cNvSpPr>
            <a:spLocks noChangeArrowheads="1"/>
          </p:cNvSpPr>
          <p:nvPr/>
        </p:nvSpPr>
        <p:spPr bwMode="auto">
          <a:xfrm>
            <a:off x="6888704" y="2787826"/>
            <a:ext cx="1019908" cy="11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dirty="0">
                <a:solidFill>
                  <a:srgbClr val="FFFFFF"/>
                </a:solidFill>
                <a:latin typeface="Arial" panose="020B0604020202020204" pitchFamily="34" charset="0"/>
                <a:ea typeface="Calibri" panose="020F0502020204030204" pitchFamily="34" charset="0"/>
                <a:cs typeface="Arial" panose="020B0604020202020204" pitchFamily="34" charset="0"/>
              </a:rPr>
              <a:t>NEED TO WORK WITH OTHER AGENCIES</a:t>
            </a:r>
            <a:endParaRPr lang="en-US" altLang="en-US" sz="1662" dirty="0">
              <a:solidFill>
                <a:srgbClr val="000000"/>
              </a:solidFill>
              <a:latin typeface="Arial" panose="020B0604020202020204" pitchFamily="34" charset="0"/>
            </a:endParaRPr>
          </a:p>
        </p:txBody>
      </p:sp>
      <p:sp>
        <p:nvSpPr>
          <p:cNvPr id="45" name="Rectangle 50"/>
          <p:cNvSpPr>
            <a:spLocks noChangeArrowheads="1"/>
          </p:cNvSpPr>
          <p:nvPr/>
        </p:nvSpPr>
        <p:spPr bwMode="auto">
          <a:xfrm>
            <a:off x="6827160" y="4062711"/>
            <a:ext cx="1239715" cy="112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a:solidFill>
                  <a:srgbClr val="FFFFFF"/>
                </a:solidFill>
                <a:latin typeface="Arial" panose="020B0604020202020204" pitchFamily="34" charset="0"/>
                <a:ea typeface="Calibri" panose="020F0502020204030204" pitchFamily="34" charset="0"/>
                <a:cs typeface="Arial" panose="020B0604020202020204" pitchFamily="34" charset="0"/>
              </a:rPr>
              <a:t>NEED TO OFFER SUPPORT, CAN DO THIS WITHIN OUR AGENCY</a:t>
            </a:r>
            <a:endParaRPr lang="en-US" altLang="en-US" sz="1662">
              <a:solidFill>
                <a:srgbClr val="000000"/>
              </a:solidFill>
              <a:latin typeface="Arial" panose="020B0604020202020204" pitchFamily="34" charset="0"/>
            </a:endParaRPr>
          </a:p>
        </p:txBody>
      </p:sp>
      <p:sp>
        <p:nvSpPr>
          <p:cNvPr id="46" name="Rectangle 49"/>
          <p:cNvSpPr>
            <a:spLocks noChangeArrowheads="1"/>
          </p:cNvSpPr>
          <p:nvPr/>
        </p:nvSpPr>
        <p:spPr bwMode="auto">
          <a:xfrm>
            <a:off x="6871120" y="5320010"/>
            <a:ext cx="967154" cy="96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0" tIns="42203" rIns="0" bIns="42203" numCol="1" anchor="ctr" anchorCtr="0" compatLnSpc="1">
            <a:prstTxWarp prst="textNoShape">
              <a:avLst/>
            </a:prstTxWarp>
          </a:bodyPr>
          <a:lstStyle/>
          <a:p>
            <a:pPr algn="ctr" defTabSz="844083" eaLnBrk="0" fontAlgn="base" hangingPunct="0">
              <a:spcBef>
                <a:spcPct val="0"/>
              </a:spcBef>
              <a:spcAft>
                <a:spcPct val="0"/>
              </a:spcAft>
            </a:pPr>
            <a:r>
              <a:rPr lang="en-US" altLang="en-US" sz="1108" b="1">
                <a:solidFill>
                  <a:srgbClr val="FFFFFF"/>
                </a:solidFill>
                <a:latin typeface="Arial" panose="020B0604020202020204" pitchFamily="34" charset="0"/>
                <a:ea typeface="Calibri" panose="020F0502020204030204" pitchFamily="34" charset="0"/>
                <a:cs typeface="Arial" panose="020B0604020202020204" pitchFamily="34" charset="0"/>
              </a:rPr>
              <a:t>NO EXTRA SUPPORT REQUIRED</a:t>
            </a:r>
            <a:endParaRPr lang="en-US" altLang="en-US" sz="1662">
              <a:solidFill>
                <a:srgbClr val="000000"/>
              </a:solidFill>
              <a:latin typeface="Arial" panose="020B0604020202020204" pitchFamily="34" charset="0"/>
            </a:endParaRPr>
          </a:p>
        </p:txBody>
      </p:sp>
    </p:spTree>
    <p:extLst>
      <p:ext uri="{BB962C8B-B14F-4D97-AF65-F5344CB8AC3E}">
        <p14:creationId xmlns:p14="http://schemas.microsoft.com/office/powerpoint/2010/main" val="39479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Early Help provided will be: </a:t>
            </a:r>
            <a:br>
              <a:rPr lang="en-US" b="1" dirty="0" smtClean="0"/>
            </a:br>
            <a:endParaRPr lang="en-GB" b="1" dirty="0"/>
          </a:p>
        </p:txBody>
      </p:sp>
      <p:sp>
        <p:nvSpPr>
          <p:cNvPr id="3" name="Content Placeholder 2"/>
          <p:cNvSpPr>
            <a:spLocks noGrp="1"/>
          </p:cNvSpPr>
          <p:nvPr>
            <p:ph idx="1"/>
          </p:nvPr>
        </p:nvSpPr>
        <p:spPr/>
        <p:txBody>
          <a:bodyPr>
            <a:normAutofit fontScale="92500" lnSpcReduction="20000"/>
          </a:bodyPr>
          <a:lstStyle/>
          <a:p>
            <a:r>
              <a:rPr lang="en-US" dirty="0" smtClean="0"/>
              <a:t>Family focused – and designed to address the issues of the whole household in a holistic way; </a:t>
            </a:r>
          </a:p>
          <a:p>
            <a:r>
              <a:rPr lang="en-US" dirty="0" smtClean="0"/>
              <a:t>Community </a:t>
            </a:r>
            <a:r>
              <a:rPr lang="en-GB" dirty="0" smtClean="0"/>
              <a:t>Focussed</a:t>
            </a:r>
            <a:r>
              <a:rPr lang="en-US" dirty="0" smtClean="0"/>
              <a:t> – drawing on the strengths and services in each locality </a:t>
            </a:r>
          </a:p>
          <a:p>
            <a:r>
              <a:rPr lang="en-US" dirty="0" smtClean="0"/>
              <a:t>Targeted – to ensure the right level of support at the right time; </a:t>
            </a:r>
          </a:p>
          <a:p>
            <a:r>
              <a:rPr lang="en-US" dirty="0" smtClean="0"/>
              <a:t>Multi-agency – to reflect the complex and multi-faceted issues that families can often face; </a:t>
            </a:r>
          </a:p>
          <a:p>
            <a:r>
              <a:rPr lang="en-US" dirty="0" smtClean="0"/>
              <a:t>Aimed at building resilience in families, to provide them with the tools and skills to help and support themselves in the future. </a:t>
            </a:r>
          </a:p>
          <a:p>
            <a:r>
              <a:rPr lang="en-US" dirty="0" smtClean="0"/>
              <a:t>For further information please visit our Early Help website: </a:t>
            </a:r>
          </a:p>
          <a:p>
            <a:r>
              <a:rPr lang="en-US" dirty="0">
                <a:hlinkClick r:id="rId2"/>
              </a:rPr>
              <a:t>https://</a:t>
            </a:r>
            <a:r>
              <a:rPr lang="en-US" dirty="0" smtClean="0">
                <a:hlinkClick r:id="rId2"/>
              </a:rPr>
              <a:t>www.herefordshire.gov.uk/info/200227/support_for_schools_and_settings/615/behaviour_and_support/2</a:t>
            </a:r>
            <a:endParaRPr lang="en-US" dirty="0" smtClean="0"/>
          </a:p>
          <a:p>
            <a:endParaRPr lang="en-US" dirty="0" smtClean="0"/>
          </a:p>
          <a:p>
            <a:endParaRPr lang="en-GB" dirty="0"/>
          </a:p>
        </p:txBody>
      </p:sp>
    </p:spTree>
    <p:extLst>
      <p:ext uri="{BB962C8B-B14F-4D97-AF65-F5344CB8AC3E}">
        <p14:creationId xmlns:p14="http://schemas.microsoft.com/office/powerpoint/2010/main" val="338076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Early Help Assessment</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r>
            <a:br>
              <a:rPr lang="en-US" dirty="0" smtClean="0"/>
            </a:br>
            <a:r>
              <a:rPr lang="en-US" dirty="0" smtClean="0"/>
              <a:t>The Early Help Assessment (EHA) is designed to assist practitioners in a range of settings to assess the needs of families, children and young people.</a:t>
            </a:r>
            <a:br>
              <a:rPr lang="en-US" dirty="0" smtClean="0"/>
            </a:br>
            <a:r>
              <a:rPr lang="en-US" dirty="0" smtClean="0"/>
              <a:t/>
            </a:r>
            <a:br>
              <a:rPr lang="en-US" dirty="0" smtClean="0"/>
            </a:br>
            <a:r>
              <a:rPr lang="en-US" dirty="0" smtClean="0"/>
              <a:t>It replaces the Common Assessment Framework (CAF). </a:t>
            </a:r>
            <a:br>
              <a:rPr lang="en-US" dirty="0" smtClean="0"/>
            </a:br>
            <a:r>
              <a:rPr lang="en-US" dirty="0" smtClean="0"/>
              <a:t/>
            </a:r>
            <a:br>
              <a:rPr lang="en-US" dirty="0" smtClean="0"/>
            </a:br>
            <a:r>
              <a:rPr lang="en-US" dirty="0" smtClean="0"/>
              <a:t>The EHA can be used by schools, health, housing or prevention and early help services across Herefordshire.  </a:t>
            </a:r>
            <a:br>
              <a:rPr lang="en-US" dirty="0" smtClean="0"/>
            </a:br>
            <a:r>
              <a:rPr lang="en-US" dirty="0" smtClean="0"/>
              <a:t/>
            </a:r>
            <a:br>
              <a:rPr lang="en-US" dirty="0" smtClean="0"/>
            </a:br>
            <a:r>
              <a:rPr lang="en-US" dirty="0" smtClean="0"/>
              <a:t>It can also be used to coordinate more complex early help provision including intensive family support. </a:t>
            </a:r>
            <a:endParaRPr lang="en-GB" dirty="0"/>
          </a:p>
        </p:txBody>
      </p:sp>
    </p:spTree>
    <p:extLst>
      <p:ext uri="{BB962C8B-B14F-4D97-AF65-F5344CB8AC3E}">
        <p14:creationId xmlns:p14="http://schemas.microsoft.com/office/powerpoint/2010/main" val="97608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Early Help Assessment Continued</a:t>
            </a:r>
            <a:endParaRPr lang="en-GB" b="1" dirty="0"/>
          </a:p>
        </p:txBody>
      </p:sp>
      <p:sp>
        <p:nvSpPr>
          <p:cNvPr id="3" name="Content Placeholder 2"/>
          <p:cNvSpPr>
            <a:spLocks noGrp="1"/>
          </p:cNvSpPr>
          <p:nvPr>
            <p:ph idx="1"/>
          </p:nvPr>
        </p:nvSpPr>
        <p:spPr/>
        <p:txBody>
          <a:bodyPr>
            <a:normAutofit fontScale="62500" lnSpcReduction="20000"/>
          </a:bodyPr>
          <a:lstStyle/>
          <a:p>
            <a:pPr marL="0" indent="0">
              <a:buNone/>
            </a:pPr>
            <a:r>
              <a:rPr lang="en-US" sz="3800" dirty="0" smtClean="0"/>
              <a:t>The underlying principles of the Early Help Assessment are:</a:t>
            </a:r>
          </a:p>
          <a:p>
            <a:pPr marL="0" indent="0">
              <a:buNone/>
            </a:pPr>
            <a:r>
              <a:rPr lang="en-US" dirty="0" smtClean="0"/>
              <a:t/>
            </a:r>
            <a:br>
              <a:rPr lang="en-US" dirty="0" smtClean="0"/>
            </a:br>
            <a:r>
              <a:rPr lang="en-US" dirty="0" smtClean="0"/>
              <a:t>The Early Help Assessment assesses the strengths and needs of each family member. </a:t>
            </a:r>
          </a:p>
          <a:p>
            <a:pPr marL="0" indent="0">
              <a:buNone/>
            </a:pPr>
            <a:endParaRPr lang="en-US" dirty="0"/>
          </a:p>
          <a:p>
            <a:pPr marL="0" indent="0">
              <a:buNone/>
            </a:pPr>
            <a:r>
              <a:rPr lang="en-US" dirty="0" smtClean="0"/>
              <a:t> Families will play a big part in developing their support plan for meeting any identified additional needs. </a:t>
            </a:r>
            <a:br>
              <a:rPr lang="en-US" dirty="0" smtClean="0"/>
            </a:br>
            <a:r>
              <a:rPr lang="en-US" dirty="0" smtClean="0"/>
              <a:t/>
            </a:r>
            <a:br>
              <a:rPr lang="en-US" dirty="0" smtClean="0"/>
            </a:br>
            <a:r>
              <a:rPr lang="en-US" dirty="0" smtClean="0"/>
              <a:t/>
            </a:r>
            <a:br>
              <a:rPr lang="en-US" dirty="0" smtClean="0"/>
            </a:br>
            <a:r>
              <a:rPr lang="en-US" dirty="0" smtClean="0"/>
              <a:t>The assessment and support plan allows all family members to identify their level of need and measure progress themselves.  </a:t>
            </a:r>
            <a:br>
              <a:rPr lang="en-US" dirty="0" smtClean="0"/>
            </a:br>
            <a:r>
              <a:rPr lang="en-US" dirty="0" smtClean="0"/>
              <a:t/>
            </a:r>
            <a:br>
              <a:rPr lang="en-US" dirty="0" smtClean="0"/>
            </a:br>
            <a:r>
              <a:rPr lang="en-US" dirty="0" smtClean="0"/>
              <a:t>To enable a holistic assessment of the whole family’s needs</a:t>
            </a:r>
            <a:r>
              <a:rPr lang="en-US" dirty="0"/>
              <a:t> </a:t>
            </a:r>
            <a:r>
              <a:rPr lang="en-US" dirty="0" smtClean="0"/>
              <a:t>and should not focus on the policy or statutory obligations of a single service. </a:t>
            </a:r>
            <a:br>
              <a:rPr lang="en-US" dirty="0" smtClean="0"/>
            </a:br>
            <a:r>
              <a:rPr lang="en-US" dirty="0" smtClean="0"/>
              <a:t/>
            </a:r>
            <a:br>
              <a:rPr lang="en-US" dirty="0" smtClean="0"/>
            </a:br>
            <a:r>
              <a:rPr lang="en-US" dirty="0" smtClean="0"/>
              <a:t>It is a transferable document and can be shared between agencies, where family consent has been given.</a:t>
            </a:r>
          </a:p>
          <a:p>
            <a:pPr marL="0" indent="0">
              <a:buNone/>
            </a:pPr>
            <a:r>
              <a:rPr lang="en-US" dirty="0" smtClean="0"/>
              <a:t>You can download a copy of the EHA here </a:t>
            </a:r>
          </a:p>
          <a:p>
            <a:pPr marL="0" indent="0">
              <a:buNone/>
            </a:pPr>
            <a:r>
              <a:rPr lang="en-US" dirty="0" smtClean="0">
                <a:hlinkClick r:id="rId2"/>
              </a:rPr>
              <a:t>https://www.herefordshire.gov.uk/downloads/file/5589/early_help_assessment_form_and_consent</a:t>
            </a:r>
            <a:r>
              <a:rPr lang="en-US" dirty="0" smtClean="0"/>
              <a:t> </a:t>
            </a:r>
            <a:endParaRPr lang="en-GB" dirty="0"/>
          </a:p>
        </p:txBody>
      </p:sp>
    </p:spTree>
    <p:extLst>
      <p:ext uri="{BB962C8B-B14F-4D97-AF65-F5344CB8AC3E}">
        <p14:creationId xmlns:p14="http://schemas.microsoft.com/office/powerpoint/2010/main" val="355172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Family Network Meetings </a:t>
            </a:r>
            <a:br>
              <a:rPr lang="en-GB" b="1" dirty="0" smtClean="0"/>
            </a:br>
            <a:endParaRPr lang="en-GB"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Family Network meetings play a crucial role in the integration of services to provide early intervention and prevent needs escalating. The FNM will have ownership and commitment from key professionals working in each locality. Representatives from the core agencies and </a:t>
            </a:r>
            <a:r>
              <a:rPr lang="en-GB" dirty="0" smtClean="0"/>
              <a:t>organisations</a:t>
            </a:r>
            <a:r>
              <a:rPr lang="en-US" dirty="0" smtClean="0"/>
              <a:t> whose focus is to support children and families will attend this meeting.</a:t>
            </a:r>
          </a:p>
          <a:p>
            <a:pPr marL="0" indent="0">
              <a:buNone/>
            </a:pPr>
            <a:r>
              <a:rPr lang="en-US" dirty="0" smtClean="0"/>
              <a:t>Family Network meetings are being held every six weeks in the following areas: </a:t>
            </a:r>
          </a:p>
          <a:p>
            <a:pPr marL="0" indent="0">
              <a:buNone/>
            </a:pPr>
            <a:r>
              <a:rPr lang="en-US" dirty="0" smtClean="0"/>
              <a:t>•Bromyard</a:t>
            </a:r>
          </a:p>
          <a:p>
            <a:pPr marL="0" indent="0">
              <a:buNone/>
            </a:pPr>
            <a:r>
              <a:rPr lang="en-US" dirty="0" smtClean="0"/>
              <a:t>•Kington and Weobley</a:t>
            </a:r>
          </a:p>
          <a:p>
            <a:pPr marL="0" indent="0">
              <a:buNone/>
            </a:pPr>
            <a:r>
              <a:rPr lang="en-US" dirty="0" smtClean="0"/>
              <a:t>•Leominster</a:t>
            </a:r>
          </a:p>
          <a:p>
            <a:pPr marL="0" indent="0">
              <a:buNone/>
            </a:pPr>
            <a:r>
              <a:rPr lang="en-US" dirty="0" smtClean="0"/>
              <a:t>•Hereford City North</a:t>
            </a:r>
          </a:p>
          <a:p>
            <a:pPr marL="0" indent="0">
              <a:buNone/>
            </a:pPr>
            <a:r>
              <a:rPr lang="en-US" dirty="0" smtClean="0"/>
              <a:t>•Hereford City South</a:t>
            </a:r>
          </a:p>
          <a:p>
            <a:pPr marL="0" indent="0">
              <a:buNone/>
            </a:pPr>
            <a:r>
              <a:rPr lang="en-US" dirty="0" smtClean="0"/>
              <a:t>•Kingstone and Golden Valley</a:t>
            </a:r>
          </a:p>
          <a:p>
            <a:pPr marL="0" indent="0">
              <a:buNone/>
            </a:pPr>
            <a:r>
              <a:rPr lang="en-US" dirty="0" smtClean="0"/>
              <a:t>•Ledbury</a:t>
            </a:r>
          </a:p>
          <a:p>
            <a:pPr marL="0" indent="0">
              <a:buNone/>
            </a:pPr>
            <a:r>
              <a:rPr lang="en-US" dirty="0" smtClean="0"/>
              <a:t>•Ross-on-Wye</a:t>
            </a:r>
          </a:p>
          <a:p>
            <a:endParaRPr lang="en-GB" dirty="0"/>
          </a:p>
        </p:txBody>
      </p:sp>
    </p:spTree>
    <p:extLst>
      <p:ext uri="{BB962C8B-B14F-4D97-AF65-F5344CB8AC3E}">
        <p14:creationId xmlns:p14="http://schemas.microsoft.com/office/powerpoint/2010/main" val="3288536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Step-down from social care to Early Help Assessment</a:t>
            </a:r>
            <a:endParaRPr lang="en-GB" b="1"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When a social worker decides that intervention from social care is no longer required and that the needs of a family can be supported through the Early Help process, the procedure is clearly explained in the guidance 2017, </a:t>
            </a:r>
            <a:r>
              <a:rPr lang="en-US" dirty="0" smtClean="0">
                <a:hlinkClick r:id="rId2"/>
              </a:rPr>
              <a:t>https://www.herefordshire.gov.uk/downloads/file/5593/step-down_to_early_help_guidance</a:t>
            </a:r>
            <a:r>
              <a:rPr lang="en-US" dirty="0" smtClean="0"/>
              <a:t>.</a:t>
            </a:r>
          </a:p>
          <a:p>
            <a:r>
              <a:rPr lang="en-US" dirty="0" smtClean="0"/>
              <a:t>An Early Help Assessment consent and step-down plan should be used and consent MUST be obtained before a case can step-down to Early Help.</a:t>
            </a:r>
          </a:p>
          <a:p>
            <a:endParaRPr lang="en-GB" dirty="0"/>
          </a:p>
        </p:txBody>
      </p:sp>
    </p:spTree>
    <p:extLst>
      <p:ext uri="{BB962C8B-B14F-4D97-AF65-F5344CB8AC3E}">
        <p14:creationId xmlns:p14="http://schemas.microsoft.com/office/powerpoint/2010/main" val="995580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Specialist Early Help Family Support Services </a:t>
            </a:r>
            <a:endParaRPr lang="en-GB" b="1"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Internal Early Help Family Support Team work with high level complex level 3 cases.  </a:t>
            </a:r>
          </a:p>
          <a:p>
            <a:r>
              <a:rPr lang="en-US" dirty="0" err="1" smtClean="0"/>
              <a:t>Vennture</a:t>
            </a:r>
            <a:r>
              <a:rPr lang="en-US" dirty="0" smtClean="0"/>
              <a:t> 4families – commissioned service work with level 3 cases using a professional link worker and volunteer model</a:t>
            </a:r>
          </a:p>
          <a:p>
            <a:r>
              <a:rPr lang="en-US" dirty="0" err="1" smtClean="0"/>
              <a:t>Homestart</a:t>
            </a:r>
            <a:r>
              <a:rPr lang="en-US" dirty="0" smtClean="0"/>
              <a:t> – commissioned service works with low level 3 cases and high level 2 cases using a volunteer model</a:t>
            </a:r>
          </a:p>
          <a:p>
            <a:pPr marL="0" indent="0">
              <a:buNone/>
            </a:pPr>
            <a:endParaRPr lang="en-US" dirty="0" smtClean="0"/>
          </a:p>
          <a:p>
            <a:r>
              <a:rPr lang="en-US" dirty="0" smtClean="0"/>
              <a:t>All work holistically with the whole family to ensure all needs of the family are being identified and have an agreed outcome focused support plan to meet their needs</a:t>
            </a:r>
          </a:p>
          <a:p>
            <a:endParaRPr lang="en-US" dirty="0" smtClean="0"/>
          </a:p>
          <a:p>
            <a:r>
              <a:rPr lang="en-US" dirty="0" smtClean="0"/>
              <a:t>To access all services an early help assessment / must be completed with the family and securely sent to the early help coordinators team </a:t>
            </a:r>
          </a:p>
          <a:p>
            <a:endParaRPr lang="en-US" dirty="0"/>
          </a:p>
        </p:txBody>
      </p:sp>
    </p:spTree>
    <p:extLst>
      <p:ext uri="{BB962C8B-B14F-4D97-AF65-F5344CB8AC3E}">
        <p14:creationId xmlns:p14="http://schemas.microsoft.com/office/powerpoint/2010/main" val="107597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515600" cy="5033963"/>
          </a:xfrm>
        </p:spPr>
        <p:txBody>
          <a:bodyPr>
            <a:noAutofit/>
          </a:bodyPr>
          <a:lstStyle/>
          <a:p>
            <a:pPr marL="0" indent="0">
              <a:buNone/>
            </a:pPr>
            <a:r>
              <a:rPr lang="en-GB" sz="3200" b="1" i="1" dirty="0" smtClean="0"/>
              <a:t>Programme</a:t>
            </a:r>
          </a:p>
          <a:p>
            <a:pPr marL="0" indent="0">
              <a:buNone/>
            </a:pPr>
            <a:endParaRPr lang="en-GB" sz="3200" b="1" i="1" dirty="0"/>
          </a:p>
          <a:p>
            <a:pPr marL="0" indent="0">
              <a:buNone/>
            </a:pPr>
            <a:r>
              <a:rPr lang="en-GB" sz="3200" b="1" dirty="0" smtClean="0">
                <a:solidFill>
                  <a:srgbClr val="0070C0"/>
                </a:solidFill>
              </a:rPr>
              <a:t>1. What we know</a:t>
            </a:r>
          </a:p>
          <a:p>
            <a:pPr marL="0" indent="0">
              <a:buNone/>
            </a:pPr>
            <a:r>
              <a:rPr lang="en-GB" sz="3200" b="1" dirty="0" smtClean="0">
                <a:solidFill>
                  <a:srgbClr val="0070C0"/>
                </a:solidFill>
              </a:rPr>
              <a:t>2. Early Help and Prevention</a:t>
            </a:r>
          </a:p>
          <a:p>
            <a:pPr marL="0" indent="0">
              <a:buNone/>
            </a:pPr>
            <a:r>
              <a:rPr lang="en-GB" sz="3200" b="1" dirty="0" smtClean="0">
                <a:solidFill>
                  <a:srgbClr val="0070C0"/>
                </a:solidFill>
              </a:rPr>
              <a:t>3. The NHS Long Term Plan</a:t>
            </a:r>
            <a:endParaRPr lang="en-GB" sz="3200" b="1" dirty="0">
              <a:solidFill>
                <a:srgbClr val="0070C0"/>
              </a:solidFill>
            </a:endParaRPr>
          </a:p>
        </p:txBody>
      </p:sp>
      <p:pic>
        <p:nvPicPr>
          <p:cNvPr id="5" name="Picture 4" descr="Ty-Wallace-(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249882"/>
            <a:ext cx="2809009" cy="2088485"/>
          </a:xfrm>
          <a:prstGeom prst="rect">
            <a:avLst/>
          </a:prstGeom>
          <a:noFill/>
          <a:ln>
            <a:noFill/>
          </a:ln>
        </p:spPr>
      </p:pic>
      <p:pic>
        <p:nvPicPr>
          <p:cNvPr id="2" name="Picture 1"/>
          <p:cNvPicPr>
            <a:picLocks noChangeAspect="1"/>
          </p:cNvPicPr>
          <p:nvPr/>
        </p:nvPicPr>
        <p:blipFill>
          <a:blip r:embed="rId3"/>
          <a:stretch>
            <a:fillRect/>
          </a:stretch>
        </p:blipFill>
        <p:spPr>
          <a:xfrm>
            <a:off x="8110785" y="5020590"/>
            <a:ext cx="2228320" cy="1361711"/>
          </a:xfrm>
          <a:prstGeom prst="rect">
            <a:avLst/>
          </a:prstGeo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28664" t="8891" r="3611" b="24077"/>
          <a:stretch/>
        </p:blipFill>
        <p:spPr>
          <a:xfrm>
            <a:off x="9254126" y="3654226"/>
            <a:ext cx="2380529" cy="11091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756" y="3107846"/>
            <a:ext cx="2667000" cy="581025"/>
          </a:xfrm>
          <a:prstGeom prst="rect">
            <a:avLst/>
          </a:prstGeom>
        </p:spPr>
      </p:pic>
      <p:pic>
        <p:nvPicPr>
          <p:cNvPr id="8" name="Picture 7"/>
          <p:cNvPicPr>
            <a:picLocks noChangeAspect="1"/>
          </p:cNvPicPr>
          <p:nvPr/>
        </p:nvPicPr>
        <p:blipFill>
          <a:blip r:embed="rId6"/>
          <a:stretch>
            <a:fillRect/>
          </a:stretch>
        </p:blipFill>
        <p:spPr>
          <a:xfrm>
            <a:off x="6496756" y="1276807"/>
            <a:ext cx="4857044" cy="1066499"/>
          </a:xfrm>
          <a:prstGeom prst="rect">
            <a:avLst/>
          </a:prstGeom>
        </p:spPr>
      </p:pic>
      <p:pic>
        <p:nvPicPr>
          <p:cNvPr id="10" name="Picture 9"/>
          <p:cNvPicPr>
            <a:picLocks noChangeAspect="1"/>
          </p:cNvPicPr>
          <p:nvPr/>
        </p:nvPicPr>
        <p:blipFill>
          <a:blip r:embed="rId7"/>
          <a:stretch>
            <a:fillRect/>
          </a:stretch>
        </p:blipFill>
        <p:spPr>
          <a:xfrm>
            <a:off x="4951228" y="4737000"/>
            <a:ext cx="2676190" cy="771429"/>
          </a:xfrm>
          <a:prstGeom prst="rect">
            <a:avLst/>
          </a:prstGeom>
        </p:spPr>
      </p:pic>
    </p:spTree>
    <p:extLst>
      <p:ext uri="{BB962C8B-B14F-4D97-AF65-F5344CB8AC3E}">
        <p14:creationId xmlns:p14="http://schemas.microsoft.com/office/powerpoint/2010/main" val="259751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Herefordshire Young Carers Support Service</a:t>
            </a:r>
            <a:endParaRPr lang="en-GB" b="1" dirty="0"/>
          </a:p>
        </p:txBody>
      </p:sp>
      <p:sp>
        <p:nvSpPr>
          <p:cNvPr id="3" name="Content Placeholder 2"/>
          <p:cNvSpPr>
            <a:spLocks noGrp="1"/>
          </p:cNvSpPr>
          <p:nvPr>
            <p:ph idx="1"/>
          </p:nvPr>
        </p:nvSpPr>
        <p:spPr>
          <a:xfrm>
            <a:off x="838200" y="1690688"/>
            <a:ext cx="10515600" cy="4657861"/>
          </a:xfrm>
        </p:spPr>
        <p:txBody>
          <a:bodyPr/>
          <a:lstStyle/>
          <a:p>
            <a:r>
              <a:rPr lang="en-US" dirty="0"/>
              <a:t>Herefordshire Young </a:t>
            </a:r>
            <a:r>
              <a:rPr lang="en-US" dirty="0" err="1"/>
              <a:t>Carers</a:t>
            </a:r>
            <a:r>
              <a:rPr lang="en-US" dirty="0"/>
              <a:t> Support Service (part of the Early Help Family Support </a:t>
            </a:r>
            <a:r>
              <a:rPr lang="en-US" dirty="0" smtClean="0"/>
              <a:t>Team)</a:t>
            </a:r>
          </a:p>
          <a:p>
            <a:r>
              <a:rPr lang="en-GB" dirty="0" smtClean="0"/>
              <a:t>A young carer is a </a:t>
            </a:r>
            <a:r>
              <a:rPr lang="en-GB" dirty="0"/>
              <a:t>child or </a:t>
            </a:r>
            <a:r>
              <a:rPr lang="en-GB" dirty="0">
                <a:solidFill>
                  <a:srgbClr val="FF0000"/>
                </a:solidFill>
              </a:rPr>
              <a:t>young</a:t>
            </a:r>
            <a:r>
              <a:rPr lang="en-GB" dirty="0"/>
              <a:t> person </a:t>
            </a:r>
            <a:r>
              <a:rPr lang="en-GB" dirty="0" smtClean="0"/>
              <a:t>(aged between 5 and 18) who </a:t>
            </a:r>
            <a:r>
              <a:rPr lang="en-GB" dirty="0"/>
              <a:t>helps to look after someone in their family who has a </a:t>
            </a:r>
            <a:r>
              <a:rPr lang="en-GB" dirty="0">
                <a:solidFill>
                  <a:srgbClr val="FF0000"/>
                </a:solidFill>
              </a:rPr>
              <a:t>disability</a:t>
            </a:r>
            <a:r>
              <a:rPr lang="en-GB" dirty="0"/>
              <a:t>, an illness or mental health, alcohol or drug </a:t>
            </a:r>
            <a:r>
              <a:rPr lang="en-GB" dirty="0" smtClean="0"/>
              <a:t>problem. </a:t>
            </a:r>
          </a:p>
          <a:p>
            <a:r>
              <a:rPr lang="en-GB" dirty="0" smtClean="0"/>
              <a:t>Latest figures show the average age of a young carer is 12 – percentages show 1 in 12 secondary pupils are young carers.</a:t>
            </a:r>
          </a:p>
          <a:p>
            <a:r>
              <a:rPr lang="en-US" dirty="0" smtClean="0"/>
              <a:t>48% complete general caring, 82% emotional support and 18% personal care.</a:t>
            </a:r>
          </a:p>
          <a:p>
            <a:r>
              <a:rPr lang="en-US" dirty="0" smtClean="0"/>
              <a:t>Tim </a:t>
            </a:r>
            <a:r>
              <a:rPr lang="en-US" smtClean="0"/>
              <a:t>Williams (01432 383 529) and Donna Smith (01432 383 074)</a:t>
            </a:r>
            <a:endParaRPr lang="en-US" dirty="0"/>
          </a:p>
          <a:p>
            <a:endParaRPr lang="en-GB" dirty="0"/>
          </a:p>
        </p:txBody>
      </p:sp>
    </p:spTree>
    <p:extLst>
      <p:ext uri="{BB962C8B-B14F-4D97-AF65-F5344CB8AC3E}">
        <p14:creationId xmlns:p14="http://schemas.microsoft.com/office/powerpoint/2010/main" val="659039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Other Early Help Support available </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Partner agencies provide lots of support to children young people and families within early help</a:t>
            </a:r>
          </a:p>
          <a:p>
            <a:r>
              <a:rPr lang="en-GB" dirty="0" smtClean="0"/>
              <a:t>Partner agencies include schools, early years settings, Health visitors, school nurses, Midwives, Women’s Aid, WRASAC, CLD, No Wrong Door,  Addaction, DWP</a:t>
            </a:r>
          </a:p>
          <a:p>
            <a:endParaRPr lang="en-GB" dirty="0"/>
          </a:p>
          <a:p>
            <a:pPr marL="0" indent="0">
              <a:buNone/>
            </a:pPr>
            <a:r>
              <a:rPr lang="en-GB" dirty="0" smtClean="0"/>
              <a:t>For more information:  </a:t>
            </a:r>
          </a:p>
          <a:p>
            <a:r>
              <a:rPr lang="en-GB" dirty="0" smtClean="0"/>
              <a:t>Refer to the Early Help Directory</a:t>
            </a:r>
          </a:p>
          <a:p>
            <a:r>
              <a:rPr lang="en-GB" dirty="0" smtClean="0"/>
              <a:t>Search on WISH</a:t>
            </a:r>
          </a:p>
          <a:p>
            <a:r>
              <a:rPr lang="en-GB" dirty="0" smtClean="0"/>
              <a:t>Speak to your Early Help Coordinator</a:t>
            </a:r>
            <a:endParaRPr lang="en-GB" dirty="0"/>
          </a:p>
        </p:txBody>
      </p:sp>
    </p:spTree>
    <p:extLst>
      <p:ext uri="{BB962C8B-B14F-4D97-AF65-F5344CB8AC3E}">
        <p14:creationId xmlns:p14="http://schemas.microsoft.com/office/powerpoint/2010/main" val="135309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Children Centre Services</a:t>
            </a:r>
            <a:endParaRPr lang="en-GB" b="1" dirty="0"/>
          </a:p>
        </p:txBody>
      </p:sp>
      <p:sp>
        <p:nvSpPr>
          <p:cNvPr id="3" name="Content Placeholder 2"/>
          <p:cNvSpPr>
            <a:spLocks noGrp="1"/>
          </p:cNvSpPr>
          <p:nvPr>
            <p:ph idx="1"/>
          </p:nvPr>
        </p:nvSpPr>
        <p:spPr>
          <a:xfrm>
            <a:off x="838200" y="1828800"/>
            <a:ext cx="10515600" cy="4516244"/>
          </a:xfrm>
        </p:spPr>
        <p:txBody>
          <a:bodyPr>
            <a:normAutofit fontScale="25000" lnSpcReduction="20000"/>
          </a:bodyPr>
          <a:lstStyle/>
          <a:p>
            <a:r>
              <a:rPr lang="en-US" sz="8000" dirty="0"/>
              <a:t>Work with families </a:t>
            </a:r>
            <a:r>
              <a:rPr lang="en-US" sz="8000" dirty="0" smtClean="0"/>
              <a:t>with </a:t>
            </a:r>
            <a:r>
              <a:rPr lang="en-US" sz="8000" dirty="0"/>
              <a:t>children </a:t>
            </a:r>
            <a:r>
              <a:rPr lang="en-US" sz="8000" dirty="0" smtClean="0"/>
              <a:t>aged under 5yrs</a:t>
            </a:r>
            <a:endParaRPr lang="en-GB" sz="8000" dirty="0"/>
          </a:p>
          <a:p>
            <a:r>
              <a:rPr lang="en-GB" sz="8000" dirty="0"/>
              <a:t>F</a:t>
            </a:r>
            <a:r>
              <a:rPr lang="en-GB" sz="8000" dirty="0" smtClean="0"/>
              <a:t>acilitate a </a:t>
            </a:r>
            <a:r>
              <a:rPr lang="en-GB" sz="8000" dirty="0"/>
              <a:t>universal Let’s Play and/or Baby Let’s Play in each centre </a:t>
            </a:r>
            <a:r>
              <a:rPr lang="en-GB" sz="8000" dirty="0" smtClean="0"/>
              <a:t>that </a:t>
            </a:r>
            <a:r>
              <a:rPr lang="en-GB" sz="8000" dirty="0"/>
              <a:t>families </a:t>
            </a:r>
            <a:r>
              <a:rPr lang="en-GB" sz="8000" dirty="0" smtClean="0"/>
              <a:t>can be signposted to.</a:t>
            </a:r>
            <a:endParaRPr lang="en-GB" sz="8000" dirty="0"/>
          </a:p>
          <a:p>
            <a:r>
              <a:rPr lang="en-GB" sz="8000" dirty="0" smtClean="0"/>
              <a:t>Provide </a:t>
            </a:r>
            <a:r>
              <a:rPr lang="en-GB" sz="8000" dirty="0"/>
              <a:t>an experienced Early Years worker, who can </a:t>
            </a:r>
            <a:r>
              <a:rPr lang="en-GB" sz="8000" dirty="0" smtClean="0"/>
              <a:t>deliver 1:1 targeted support in </a:t>
            </a:r>
            <a:r>
              <a:rPr lang="en-GB" sz="8000" dirty="0"/>
              <a:t>the home or </a:t>
            </a:r>
            <a:r>
              <a:rPr lang="en-GB" sz="8000" dirty="0" smtClean="0"/>
              <a:t>in group </a:t>
            </a:r>
            <a:r>
              <a:rPr lang="en-GB" sz="8000" dirty="0"/>
              <a:t>sessions in the Children’s </a:t>
            </a:r>
            <a:r>
              <a:rPr lang="en-GB" sz="8000" dirty="0" smtClean="0"/>
              <a:t>Centre </a:t>
            </a:r>
            <a:r>
              <a:rPr lang="en-GB" sz="8000" dirty="0"/>
              <a:t>e.g. baby massage sessions, ‘Let’s talk with your baby’, </a:t>
            </a:r>
            <a:r>
              <a:rPr lang="en-GB" sz="8000" dirty="0" err="1"/>
              <a:t>Bookstart</a:t>
            </a:r>
            <a:r>
              <a:rPr lang="en-GB" sz="8000" dirty="0"/>
              <a:t> corner, Communication Steps and </a:t>
            </a:r>
            <a:r>
              <a:rPr lang="en-GB" sz="8000" dirty="0" smtClean="0"/>
              <a:t>Solihull</a:t>
            </a:r>
          </a:p>
          <a:p>
            <a:r>
              <a:rPr lang="en-GB" sz="8000" dirty="0" smtClean="0"/>
              <a:t>Provide advice and guidance around the Early Years </a:t>
            </a:r>
            <a:r>
              <a:rPr lang="en-GB" sz="8000" dirty="0"/>
              <a:t>Foundation </a:t>
            </a:r>
            <a:r>
              <a:rPr lang="en-GB" sz="8000" dirty="0" smtClean="0"/>
              <a:t>Stage, </a:t>
            </a:r>
            <a:r>
              <a:rPr lang="en-GB" sz="8000" dirty="0"/>
              <a:t>key health messages and </a:t>
            </a:r>
            <a:r>
              <a:rPr lang="en-GB" sz="8000" dirty="0" smtClean="0"/>
              <a:t>parenting.</a:t>
            </a:r>
          </a:p>
          <a:p>
            <a:r>
              <a:rPr lang="en-GB" sz="8000" dirty="0"/>
              <a:t>P</a:t>
            </a:r>
            <a:r>
              <a:rPr lang="en-GB" sz="8000" dirty="0" smtClean="0"/>
              <a:t>romote </a:t>
            </a:r>
            <a:r>
              <a:rPr lang="en-GB" sz="8000" dirty="0"/>
              <a:t>the take up of free Nursery Education Funding for eligible 2yr olds and will support families to access this. </a:t>
            </a:r>
          </a:p>
          <a:p>
            <a:pPr marL="0" indent="0">
              <a:buNone/>
            </a:pPr>
            <a:r>
              <a:rPr lang="en-GB" sz="8000" dirty="0"/>
              <a:t> </a:t>
            </a:r>
            <a:r>
              <a:rPr lang="en-GB" sz="8000" dirty="0" smtClean="0"/>
              <a:t>All </a:t>
            </a:r>
            <a:r>
              <a:rPr lang="en-GB" sz="8000" dirty="0"/>
              <a:t>three and four-year-olds are entitled to 15 hours free childcare, while some may be eligible for up to 30 hours childcare see link </a:t>
            </a:r>
          </a:p>
          <a:p>
            <a:pPr marL="0" indent="0">
              <a:buNone/>
            </a:pPr>
            <a:r>
              <a:rPr lang="en-GB" sz="8000" u="sng" dirty="0">
                <a:hlinkClick r:id="rId2"/>
              </a:rPr>
              <a:t>www.herefordshire.gov.uk/NEF</a:t>
            </a:r>
            <a:endParaRPr lang="en-GB" sz="8000" dirty="0"/>
          </a:p>
          <a:p>
            <a:r>
              <a:rPr lang="en-GB" sz="8000" dirty="0" smtClean="0"/>
              <a:t>Professionals </a:t>
            </a:r>
            <a:r>
              <a:rPr lang="en-GB" sz="8000" dirty="0"/>
              <a:t>working with families and children are able to make a request for support by completing the Early Help Assessment part 1 and parents can request support themselves </a:t>
            </a:r>
          </a:p>
          <a:p>
            <a:pPr marL="0" indent="0">
              <a:buNone/>
            </a:pPr>
            <a:endParaRPr lang="en-GB" sz="3400" dirty="0"/>
          </a:p>
          <a:p>
            <a:pPr marL="0" indent="0">
              <a:buNone/>
            </a:pPr>
            <a:endParaRPr lang="en-US" dirty="0"/>
          </a:p>
        </p:txBody>
      </p:sp>
    </p:spTree>
    <p:extLst>
      <p:ext uri="{BB962C8B-B14F-4D97-AF65-F5344CB8AC3E}">
        <p14:creationId xmlns:p14="http://schemas.microsoft.com/office/powerpoint/2010/main" val="234771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Parenting courses</a:t>
            </a:r>
          </a:p>
        </p:txBody>
      </p:sp>
      <p:sp>
        <p:nvSpPr>
          <p:cNvPr id="3" name="Content Placeholder 2"/>
          <p:cNvSpPr>
            <a:spLocks noGrp="1"/>
          </p:cNvSpPr>
          <p:nvPr>
            <p:ph idx="1"/>
          </p:nvPr>
        </p:nvSpPr>
        <p:spPr/>
        <p:txBody>
          <a:bodyPr>
            <a:normAutofit/>
          </a:bodyPr>
          <a:lstStyle/>
          <a:p>
            <a:pPr marL="0" indent="0">
              <a:buNone/>
            </a:pPr>
            <a:r>
              <a:rPr lang="en-US" dirty="0" smtClean="0"/>
              <a:t>Herefordshire Council </a:t>
            </a:r>
            <a:r>
              <a:rPr lang="en-US" dirty="0"/>
              <a:t>run a range of courses for parents and guardians who would like to have a little extra support, information and advice when it comes to bringing up children and young people. All are run by family support workers who are trained to deliver courses like the Triple P </a:t>
            </a:r>
            <a:r>
              <a:rPr lang="en-US" dirty="0" err="1" smtClean="0"/>
              <a:t>programme</a:t>
            </a:r>
            <a:r>
              <a:rPr lang="en-US" dirty="0"/>
              <a:t> </a:t>
            </a:r>
            <a:r>
              <a:rPr lang="en-US" dirty="0">
                <a:hlinkClick r:id="rId2"/>
              </a:rPr>
              <a:t>http://www.triplep-parenting.uk.net/uk-en/triple-p</a:t>
            </a:r>
            <a:r>
              <a:rPr lang="en-US" dirty="0" smtClean="0">
                <a:hlinkClick r:id="rId2"/>
              </a:rPr>
              <a:t>/</a:t>
            </a:r>
            <a:r>
              <a:rPr lang="en-US" dirty="0" smtClean="0"/>
              <a:t>, and </a:t>
            </a:r>
            <a:r>
              <a:rPr lang="en-US" dirty="0"/>
              <a:t>the </a:t>
            </a:r>
            <a:r>
              <a:rPr lang="en-US" dirty="0" err="1" smtClean="0"/>
              <a:t>Solihull</a:t>
            </a:r>
            <a:r>
              <a:rPr lang="en-US" dirty="0"/>
              <a:t> </a:t>
            </a:r>
            <a:r>
              <a:rPr lang="en-US" dirty="0" smtClean="0">
                <a:hlinkClick r:id="rId3"/>
              </a:rPr>
              <a:t>https</a:t>
            </a:r>
            <a:r>
              <a:rPr lang="en-US" dirty="0">
                <a:hlinkClick r:id="rId3"/>
              </a:rPr>
              <a:t>://solihullapproachparenting.com</a:t>
            </a:r>
            <a:r>
              <a:rPr lang="en-US" dirty="0" smtClean="0">
                <a:hlinkClick r:id="rId3"/>
              </a:rPr>
              <a:t>/</a:t>
            </a:r>
            <a:r>
              <a:rPr lang="en-US" dirty="0" smtClean="0"/>
              <a:t>.</a:t>
            </a:r>
            <a:endParaRPr lang="en-US" dirty="0"/>
          </a:p>
          <a:p>
            <a:pPr marL="0" indent="0">
              <a:buNone/>
            </a:pPr>
            <a:r>
              <a:rPr lang="en-US" dirty="0" smtClean="0"/>
              <a:t>For </a:t>
            </a:r>
            <a:r>
              <a:rPr lang="en-US" dirty="0"/>
              <a:t>further information about positive parenting see the WISH website</a:t>
            </a:r>
            <a:r>
              <a:rPr lang="en-US" dirty="0" smtClean="0"/>
              <a:t>.</a:t>
            </a:r>
          </a:p>
          <a:p>
            <a:pPr marL="0" indent="0">
              <a:buNone/>
            </a:pPr>
            <a:r>
              <a:rPr lang="en-US" dirty="0" smtClean="0">
                <a:hlinkClick r:id="rId4"/>
              </a:rPr>
              <a:t> https</a:t>
            </a:r>
            <a:r>
              <a:rPr lang="en-US" dirty="0">
                <a:hlinkClick r:id="rId4"/>
              </a:rPr>
              <a:t>://</a:t>
            </a:r>
            <a:r>
              <a:rPr lang="en-US" dirty="0" smtClean="0">
                <a:hlinkClick r:id="rId4"/>
              </a:rPr>
              <a:t>www.wisherefordshire.org/children-and-families/support-for- parents-and-families/parenting-courses/</a:t>
            </a:r>
            <a:r>
              <a:rPr lang="en-US" dirty="0" smtClean="0"/>
              <a:t> </a:t>
            </a:r>
            <a:endParaRPr lang="en-US" dirty="0"/>
          </a:p>
          <a:p>
            <a:endParaRPr lang="en-GB" dirty="0"/>
          </a:p>
        </p:txBody>
      </p:sp>
    </p:spTree>
    <p:extLst>
      <p:ext uri="{BB962C8B-B14F-4D97-AF65-F5344CB8AC3E}">
        <p14:creationId xmlns:p14="http://schemas.microsoft.com/office/powerpoint/2010/main" val="211736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Herefordshire directory of early help services</a:t>
            </a:r>
            <a:endParaRPr lang="en-GB" b="1" dirty="0"/>
          </a:p>
        </p:txBody>
      </p:sp>
      <p:sp>
        <p:nvSpPr>
          <p:cNvPr id="3" name="Content Placeholder 2"/>
          <p:cNvSpPr>
            <a:spLocks noGrp="1"/>
          </p:cNvSpPr>
          <p:nvPr>
            <p:ph idx="1"/>
          </p:nvPr>
        </p:nvSpPr>
        <p:spPr/>
        <p:txBody>
          <a:bodyPr/>
          <a:lstStyle/>
          <a:p>
            <a:r>
              <a:rPr lang="en-US" dirty="0" smtClean="0"/>
              <a:t>This is a list of local and nationwide services available to download in the directory of early help services  </a:t>
            </a:r>
            <a:r>
              <a:rPr lang="en-US" dirty="0" smtClean="0">
                <a:hlinkClick r:id="rId2"/>
              </a:rPr>
              <a:t>https://www.herefordshire.gov.uk/downloads/file/5600/herefordshire_directory_of_early_help_services_for_families</a:t>
            </a:r>
            <a:r>
              <a:rPr lang="en-US" dirty="0" smtClean="0"/>
              <a:t> and on the WISH website </a:t>
            </a:r>
            <a:r>
              <a:rPr lang="en-US" dirty="0" smtClean="0">
                <a:hlinkClick r:id="rId3"/>
              </a:rPr>
              <a:t>https://www.wisherefordshire.org/marketplace/api/cms/search/doSearch?q=Early+help&amp;pc</a:t>
            </a:r>
            <a:r>
              <a:rPr lang="en-US" dirty="0" smtClean="0"/>
              <a:t>= </a:t>
            </a:r>
          </a:p>
          <a:p>
            <a:endParaRPr lang="en-GB" dirty="0"/>
          </a:p>
        </p:txBody>
      </p:sp>
    </p:spTree>
    <p:extLst>
      <p:ext uri="{BB962C8B-B14F-4D97-AF65-F5344CB8AC3E}">
        <p14:creationId xmlns:p14="http://schemas.microsoft.com/office/powerpoint/2010/main" val="2397998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Help </a:t>
            </a:r>
            <a:r>
              <a:rPr lang="en-GB" b="1" dirty="0"/>
              <a:t>C</a:t>
            </a:r>
            <a:r>
              <a:rPr lang="en-GB" b="1" dirty="0" smtClean="0"/>
              <a:t>oordinators</a:t>
            </a:r>
            <a:r>
              <a:rPr lang="en-US" b="1" dirty="0" smtClean="0"/>
              <a:t> contact details</a:t>
            </a:r>
            <a:br>
              <a:rPr lang="en-US" b="1" dirty="0" smtClean="0"/>
            </a:br>
            <a:endParaRPr lang="en-GB"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For questions and support, please contact the Early </a:t>
            </a:r>
            <a:r>
              <a:rPr lang="en-US" dirty="0"/>
              <a:t>H</a:t>
            </a:r>
            <a:r>
              <a:rPr lang="en-US" dirty="0" smtClean="0"/>
              <a:t>elp Coordinator Team:</a:t>
            </a:r>
          </a:p>
          <a:p>
            <a:pPr marL="0" indent="0">
              <a:buNone/>
            </a:pPr>
            <a:endParaRPr lang="en-US" dirty="0" smtClean="0"/>
          </a:p>
          <a:p>
            <a:pPr marL="0" indent="0">
              <a:buNone/>
            </a:pPr>
            <a:r>
              <a:rPr lang="en-US" dirty="0" smtClean="0"/>
              <a:t>Leominster &amp; </a:t>
            </a:r>
            <a:r>
              <a:rPr lang="en-US" dirty="0" err="1" smtClean="0"/>
              <a:t>Wigmore</a:t>
            </a:r>
            <a:r>
              <a:rPr lang="en-US" dirty="0" smtClean="0"/>
              <a:t>, Kington &amp; </a:t>
            </a:r>
            <a:r>
              <a:rPr lang="en-US" dirty="0" err="1" smtClean="0"/>
              <a:t>Weobley</a:t>
            </a:r>
            <a:r>
              <a:rPr lang="en-US" dirty="0" smtClean="0"/>
              <a:t> &amp; Bromyard:</a:t>
            </a:r>
          </a:p>
          <a:p>
            <a:pPr marL="0" indent="0">
              <a:buNone/>
            </a:pPr>
            <a:r>
              <a:rPr lang="en-US" dirty="0" smtClean="0"/>
              <a:t>Diane Woodbridge </a:t>
            </a:r>
            <a:r>
              <a:rPr lang="en-US" dirty="0" smtClean="0">
                <a:hlinkClick r:id="rId2"/>
              </a:rPr>
              <a:t>diane.woodbridge@herefordshire.gov.uk</a:t>
            </a:r>
            <a:endParaRPr lang="en-US" dirty="0" smtClean="0"/>
          </a:p>
          <a:p>
            <a:pPr marL="0" indent="0">
              <a:buNone/>
            </a:pPr>
            <a:endParaRPr lang="en-US" dirty="0" smtClean="0"/>
          </a:p>
          <a:p>
            <a:pPr marL="0" indent="0">
              <a:buNone/>
            </a:pPr>
            <a:r>
              <a:rPr lang="en-US" dirty="0" smtClean="0"/>
              <a:t>South City, Ledbury, Ross and Golden Valley: </a:t>
            </a:r>
          </a:p>
          <a:p>
            <a:pPr marL="0" indent="0">
              <a:buNone/>
            </a:pPr>
            <a:r>
              <a:rPr lang="en-US" dirty="0" smtClean="0"/>
              <a:t>Wendy Drew </a:t>
            </a:r>
            <a:r>
              <a:rPr lang="en-US" dirty="0" smtClean="0">
                <a:hlinkClick r:id="rId3"/>
              </a:rPr>
              <a:t>wendy.drew@herefordshire.gov.uk</a:t>
            </a:r>
            <a:endParaRPr lang="en-US" dirty="0" smtClean="0"/>
          </a:p>
          <a:p>
            <a:pPr marL="0" indent="0">
              <a:buNone/>
            </a:pPr>
            <a:endParaRPr lang="en-US" dirty="0" smtClean="0"/>
          </a:p>
          <a:p>
            <a:pPr marL="0" indent="0">
              <a:buNone/>
            </a:pPr>
            <a:r>
              <a:rPr lang="en-US" dirty="0" smtClean="0"/>
              <a:t>North City:  Lizi Birrell </a:t>
            </a:r>
            <a:r>
              <a:rPr lang="en-US" dirty="0" smtClean="0">
                <a:hlinkClick r:id="rId4"/>
              </a:rPr>
              <a:t>lizi.birrell@herefordshire.gov.uk</a:t>
            </a:r>
            <a:endParaRPr lang="en-US" dirty="0" smtClean="0"/>
          </a:p>
          <a:p>
            <a:pPr marL="0" indent="0">
              <a:buNone/>
            </a:pPr>
            <a:endParaRPr lang="en-US" dirty="0"/>
          </a:p>
          <a:p>
            <a:pPr marL="0" indent="0">
              <a:buNone/>
            </a:pPr>
            <a:r>
              <a:rPr lang="en-US" dirty="0" smtClean="0"/>
              <a:t>MASH:  Katie Spencer</a:t>
            </a:r>
            <a:r>
              <a:rPr lang="en-US" dirty="0" smtClean="0">
                <a:solidFill>
                  <a:srgbClr val="0070C0"/>
                </a:solidFill>
              </a:rPr>
              <a:t> </a:t>
            </a:r>
            <a:r>
              <a:rPr lang="en-US" dirty="0">
                <a:solidFill>
                  <a:srgbClr val="0070C0"/>
                </a:solidFill>
              </a:rPr>
              <a:t>k</a:t>
            </a:r>
            <a:r>
              <a:rPr lang="en-US" dirty="0" smtClean="0">
                <a:solidFill>
                  <a:srgbClr val="0070C0"/>
                </a:solidFill>
                <a:hlinkClick r:id="rId5"/>
              </a:rPr>
              <a:t>atie.spencer@herefordshire.gov.uk</a:t>
            </a:r>
            <a:endParaRPr lang="en-US" dirty="0" smtClean="0">
              <a:solidFill>
                <a:srgbClr val="0070C0"/>
              </a:solidFill>
            </a:endParaRPr>
          </a:p>
          <a:p>
            <a:endParaRPr lang="en-GB" dirty="0"/>
          </a:p>
        </p:txBody>
      </p:sp>
    </p:spTree>
    <p:extLst>
      <p:ext uri="{BB962C8B-B14F-4D97-AF65-F5344CB8AC3E}">
        <p14:creationId xmlns:p14="http://schemas.microsoft.com/office/powerpoint/2010/main" val="2331378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ubtitle 2"/>
          <p:cNvSpPr>
            <a:spLocks noGrp="1"/>
          </p:cNvSpPr>
          <p:nvPr>
            <p:ph type="subTitle" idx="1"/>
          </p:nvPr>
        </p:nvSpPr>
        <p:spPr>
          <a:xfrm>
            <a:off x="3190875" y="2232026"/>
            <a:ext cx="3633788" cy="1641475"/>
          </a:xfrm>
        </p:spPr>
        <p:txBody>
          <a:bodyPr/>
          <a:lstStyle/>
          <a:p>
            <a:r>
              <a:rPr lang="en-US" altLang="en-US" dirty="0" smtClean="0">
                <a:latin typeface="Lato" charset="0"/>
                <a:ea typeface="Lato" charset="0"/>
                <a:cs typeface="Lato" charset="0"/>
              </a:rPr>
              <a:t>Solid Roots Programme</a:t>
            </a:r>
          </a:p>
          <a:p>
            <a:endParaRPr lang="en-US" altLang="en-US" sz="1800" dirty="0">
              <a:latin typeface="Lato" charset="0"/>
              <a:ea typeface="Lato" charset="0"/>
              <a:cs typeface="Lato" charset="0"/>
            </a:endParaRPr>
          </a:p>
          <a:p>
            <a:r>
              <a:rPr lang="en-US" altLang="en-US" sz="1800" dirty="0" smtClean="0">
                <a:latin typeface="Lato" charset="0"/>
                <a:ea typeface="Lato" charset="0"/>
                <a:cs typeface="Lato" charset="0"/>
              </a:rPr>
              <a:t>Lindsay </a:t>
            </a:r>
            <a:r>
              <a:rPr lang="en-US" altLang="en-US" sz="1800" dirty="0" err="1" smtClean="0">
                <a:latin typeface="Lato" charset="0"/>
                <a:ea typeface="Lato" charset="0"/>
                <a:cs typeface="Lato" charset="0"/>
              </a:rPr>
              <a:t>MacHardy</a:t>
            </a:r>
            <a:endParaRPr lang="en-US" altLang="en-US" sz="1800" dirty="0" smtClean="0">
              <a:latin typeface="Lato" charset="0"/>
              <a:ea typeface="Lato" charset="0"/>
              <a:cs typeface="Lato" charset="0"/>
            </a:endParaRPr>
          </a:p>
          <a:p>
            <a:r>
              <a:rPr lang="en-US" altLang="en-US" sz="1800" dirty="0" smtClean="0">
                <a:latin typeface="Lato" charset="0"/>
                <a:ea typeface="Lato" charset="0"/>
                <a:cs typeface="Lato" charset="0"/>
              </a:rPr>
              <a:t>Public Health Specialist</a:t>
            </a:r>
            <a:endParaRPr lang="en-US" altLang="en-US" sz="1800" dirty="0">
              <a:latin typeface="Lato" charset="0"/>
              <a:ea typeface="Lato" charset="0"/>
              <a:cs typeface="Lato" charset="0"/>
            </a:endParaRPr>
          </a:p>
        </p:txBody>
      </p:sp>
    </p:spTree>
    <p:extLst>
      <p:ext uri="{BB962C8B-B14F-4D97-AF65-F5344CB8AC3E}">
        <p14:creationId xmlns:p14="http://schemas.microsoft.com/office/powerpoint/2010/main" val="181748894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9783" y="477672"/>
            <a:ext cx="8366080" cy="1200329"/>
          </a:xfrm>
          <a:prstGeom prst="rect">
            <a:avLst/>
          </a:prstGeom>
          <a:noFill/>
        </p:spPr>
        <p:txBody>
          <a:bodyPr wrap="square" rtlCol="0">
            <a:spAutoFit/>
          </a:bodyPr>
          <a:lstStyle/>
          <a:p>
            <a:r>
              <a:rPr lang="en-GB" sz="2400" dirty="0">
                <a:solidFill>
                  <a:prstClr val="black"/>
                </a:solidFill>
              </a:rPr>
              <a:t>The Solid Roots Programme is essentially 3 work streams that will deliver training across the 0-5 workforce, enhancing skills and ability to support young children and families in relation to:</a:t>
            </a:r>
          </a:p>
        </p:txBody>
      </p:sp>
      <p:pic>
        <p:nvPicPr>
          <p:cNvPr id="5" name="Picture 4"/>
          <p:cNvPicPr>
            <a:picLocks noChangeAspect="1"/>
          </p:cNvPicPr>
          <p:nvPr/>
        </p:nvPicPr>
        <p:blipFill>
          <a:blip r:embed="rId2"/>
          <a:stretch>
            <a:fillRect/>
          </a:stretch>
        </p:blipFill>
        <p:spPr>
          <a:xfrm>
            <a:off x="7201470" y="4080886"/>
            <a:ext cx="3282887" cy="1866164"/>
          </a:xfrm>
          <a:prstGeom prst="rect">
            <a:avLst/>
          </a:prstGeom>
        </p:spPr>
      </p:pic>
      <p:sp>
        <p:nvSpPr>
          <p:cNvPr id="3" name="Content Placeholder 2"/>
          <p:cNvSpPr>
            <a:spLocks noGrp="1"/>
          </p:cNvSpPr>
          <p:nvPr>
            <p:ph idx="1"/>
          </p:nvPr>
        </p:nvSpPr>
        <p:spPr>
          <a:xfrm>
            <a:off x="1617414" y="2435774"/>
            <a:ext cx="8561387" cy="3255343"/>
          </a:xfrm>
        </p:spPr>
        <p:txBody>
          <a:bodyPr/>
          <a:lstStyle/>
          <a:p>
            <a:pPr>
              <a:lnSpc>
                <a:spcPct val="150000"/>
              </a:lnSpc>
            </a:pPr>
            <a:r>
              <a:rPr lang="en-GB" sz="2000" dirty="0" smtClean="0">
                <a:solidFill>
                  <a:schemeClr val="accent5"/>
                </a:solidFill>
              </a:rPr>
              <a:t>Solid Roots: </a:t>
            </a:r>
            <a:r>
              <a:rPr lang="en-GB" sz="2000" dirty="0" smtClean="0"/>
              <a:t>early </a:t>
            </a:r>
            <a:r>
              <a:rPr lang="en-GB" sz="2000" dirty="0"/>
              <a:t>speech and language </a:t>
            </a:r>
            <a:r>
              <a:rPr lang="en-GB" sz="2000" dirty="0" smtClean="0"/>
              <a:t>difficulties (</a:t>
            </a:r>
            <a:r>
              <a:rPr lang="en-GB" sz="2000" dirty="0" err="1" smtClean="0"/>
              <a:t>Elklan</a:t>
            </a:r>
            <a:r>
              <a:rPr lang="en-GB" sz="2000" dirty="0" smtClean="0"/>
              <a:t>)</a:t>
            </a:r>
            <a:endParaRPr lang="en-GB" sz="2000" dirty="0"/>
          </a:p>
          <a:p>
            <a:pPr>
              <a:lnSpc>
                <a:spcPct val="150000"/>
              </a:lnSpc>
            </a:pPr>
            <a:r>
              <a:rPr lang="en-GB" sz="2000" dirty="0" smtClean="0">
                <a:solidFill>
                  <a:schemeClr val="accent5"/>
                </a:solidFill>
              </a:rPr>
              <a:t>Solid Roots: EY Training </a:t>
            </a:r>
            <a:r>
              <a:rPr lang="en-GB" sz="2000" dirty="0" smtClean="0"/>
              <a:t>- maths</a:t>
            </a:r>
            <a:r>
              <a:rPr lang="en-GB" sz="2000" dirty="0"/>
              <a:t>, literacy, learning and development</a:t>
            </a:r>
          </a:p>
          <a:p>
            <a:pPr>
              <a:lnSpc>
                <a:spcPct val="150000"/>
              </a:lnSpc>
            </a:pPr>
            <a:r>
              <a:rPr lang="en-GB" sz="2000" dirty="0" smtClean="0">
                <a:solidFill>
                  <a:schemeClr val="accent5"/>
                </a:solidFill>
              </a:rPr>
              <a:t>Solid Roots: Solihull </a:t>
            </a:r>
            <a:r>
              <a:rPr lang="en-GB" sz="2000" dirty="0" smtClean="0"/>
              <a:t>- parenting</a:t>
            </a:r>
            <a:r>
              <a:rPr lang="en-GB" sz="2000" dirty="0"/>
              <a:t>, attachment and infant mental health</a:t>
            </a:r>
          </a:p>
          <a:p>
            <a:pPr>
              <a:lnSpc>
                <a:spcPct val="150000"/>
              </a:lnSpc>
            </a:pPr>
            <a:r>
              <a:rPr lang="en-GB" sz="2000" dirty="0"/>
              <a:t>Project start 1</a:t>
            </a:r>
            <a:r>
              <a:rPr lang="en-GB" sz="2000" baseline="30000" dirty="0"/>
              <a:t>st</a:t>
            </a:r>
            <a:r>
              <a:rPr lang="en-GB" sz="2000" dirty="0"/>
              <a:t> September 2018 </a:t>
            </a:r>
          </a:p>
          <a:p>
            <a:pPr>
              <a:lnSpc>
                <a:spcPct val="150000"/>
              </a:lnSpc>
            </a:pPr>
            <a:r>
              <a:rPr lang="en-GB" sz="2000" dirty="0"/>
              <a:t>Project end 31</a:t>
            </a:r>
            <a:r>
              <a:rPr lang="en-GB" sz="2000" baseline="30000" dirty="0"/>
              <a:t>st</a:t>
            </a:r>
            <a:r>
              <a:rPr lang="en-GB" sz="2000" dirty="0"/>
              <a:t> August 2020</a:t>
            </a:r>
          </a:p>
        </p:txBody>
      </p:sp>
    </p:spTree>
    <p:extLst>
      <p:ext uri="{BB962C8B-B14F-4D97-AF65-F5344CB8AC3E}">
        <p14:creationId xmlns:p14="http://schemas.microsoft.com/office/powerpoint/2010/main" val="296315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187" y="255208"/>
            <a:ext cx="8561387" cy="1012753"/>
          </a:xfrm>
          <a:solidFill>
            <a:schemeClr val="accent1"/>
          </a:solidFill>
          <a:ln>
            <a:solidFill>
              <a:schemeClr val="accent2"/>
            </a:solidFill>
          </a:ln>
        </p:spPr>
        <p:txBody>
          <a:bodyPr/>
          <a:lstStyle/>
          <a:p>
            <a:pPr algn="ctr"/>
            <a:r>
              <a:rPr lang="en-GB" b="1" dirty="0" smtClean="0"/>
              <a:t>The Solihull Approach</a:t>
            </a:r>
            <a:endParaRPr lang="en-GB" b="1" dirty="0"/>
          </a:p>
        </p:txBody>
      </p:sp>
      <p:sp>
        <p:nvSpPr>
          <p:cNvPr id="5" name="TextBox 4"/>
          <p:cNvSpPr txBox="1"/>
          <p:nvPr/>
        </p:nvSpPr>
        <p:spPr>
          <a:xfrm>
            <a:off x="1721187" y="1556721"/>
            <a:ext cx="8561387" cy="2585323"/>
          </a:xfrm>
          <a:prstGeom prst="rect">
            <a:avLst/>
          </a:prstGeom>
          <a:noFill/>
        </p:spPr>
        <p:txBody>
          <a:bodyPr wrap="square" rtlCol="0">
            <a:spAutoFit/>
          </a:bodyPr>
          <a:lstStyle/>
          <a:p>
            <a:r>
              <a:rPr lang="en-GB" dirty="0">
                <a:solidFill>
                  <a:prstClr val="black"/>
                </a:solidFill>
              </a:rPr>
              <a:t>The Solihull Approach is a UK evidence based training programme, developed with professionals and parents to support infant/parent mental health 0-5 years.</a:t>
            </a:r>
          </a:p>
          <a:p>
            <a:endParaRPr lang="en-GB" dirty="0">
              <a:solidFill>
                <a:prstClr val="black"/>
              </a:solidFill>
            </a:endParaRPr>
          </a:p>
          <a:p>
            <a:r>
              <a:rPr lang="en-GB" dirty="0">
                <a:solidFill>
                  <a:prstClr val="black"/>
                </a:solidFill>
              </a:rPr>
              <a:t>Herefordshire is rolling out this approach in three stages:</a:t>
            </a:r>
          </a:p>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Training professionals working with families &amp; children 0-5 years to support improved emotional health, attachment and well-being. </a:t>
            </a:r>
          </a:p>
          <a:p>
            <a:endParaRPr lang="en-GB" dirty="0">
              <a:solidFill>
                <a:prstClr val="black"/>
              </a:solidFill>
            </a:endParaRPr>
          </a:p>
          <a:p>
            <a:endParaRPr lang="en-GB" dirty="0">
              <a:solidFill>
                <a:prstClr val="black"/>
              </a:solidFill>
            </a:endParaRPr>
          </a:p>
        </p:txBody>
      </p:sp>
      <p:pic>
        <p:nvPicPr>
          <p:cNvPr id="4" name="Picture 3"/>
          <p:cNvPicPr>
            <a:picLocks noChangeAspect="1"/>
          </p:cNvPicPr>
          <p:nvPr/>
        </p:nvPicPr>
        <p:blipFill>
          <a:blip r:embed="rId2"/>
          <a:stretch>
            <a:fillRect/>
          </a:stretch>
        </p:blipFill>
        <p:spPr>
          <a:xfrm>
            <a:off x="7073573" y="3730692"/>
            <a:ext cx="3172018" cy="1823170"/>
          </a:xfrm>
          <a:prstGeom prst="rect">
            <a:avLst/>
          </a:prstGeom>
        </p:spPr>
      </p:pic>
      <p:sp>
        <p:nvSpPr>
          <p:cNvPr id="6" name="TextBox 5"/>
          <p:cNvSpPr txBox="1"/>
          <p:nvPr/>
        </p:nvSpPr>
        <p:spPr>
          <a:xfrm>
            <a:off x="1721187" y="3559909"/>
            <a:ext cx="5463333" cy="1754326"/>
          </a:xfrm>
          <a:prstGeom prst="rect">
            <a:avLst/>
          </a:prstGeom>
          <a:noFill/>
        </p:spPr>
        <p:txBody>
          <a:bodyPr wrap="square" rtlCol="0">
            <a:spAutoFit/>
          </a:bodyPr>
          <a:lstStyle/>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Establish a network of Solihull champions and Trainers to cascade beyond the project end.</a:t>
            </a:r>
          </a:p>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The purchase of a licence to cascade FREE online training for parents, carers, grandparents </a:t>
            </a:r>
            <a:r>
              <a:rPr lang="en-GB" dirty="0" err="1">
                <a:solidFill>
                  <a:prstClr val="black"/>
                </a:solidFill>
              </a:rPr>
              <a:t>etc</a:t>
            </a:r>
            <a:r>
              <a:rPr lang="en-GB" dirty="0">
                <a:solidFill>
                  <a:prstClr val="black"/>
                </a:solidFill>
              </a:rPr>
              <a:t> </a:t>
            </a:r>
          </a:p>
        </p:txBody>
      </p:sp>
    </p:spTree>
    <p:extLst>
      <p:ext uri="{BB962C8B-B14F-4D97-AF65-F5344CB8AC3E}">
        <p14:creationId xmlns:p14="http://schemas.microsoft.com/office/powerpoint/2010/main" val="4934814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2364" y="545911"/>
            <a:ext cx="8243248" cy="5293757"/>
          </a:xfrm>
          <a:prstGeom prst="rect">
            <a:avLst/>
          </a:prstGeom>
          <a:noFill/>
        </p:spPr>
        <p:txBody>
          <a:bodyPr wrap="square" rtlCol="0">
            <a:spAutoFit/>
          </a:bodyPr>
          <a:lstStyle/>
          <a:p>
            <a:r>
              <a:rPr lang="en-GB" sz="2000" b="1" dirty="0">
                <a:solidFill>
                  <a:prstClr val="black"/>
                </a:solidFill>
              </a:rPr>
              <a:t>Features of the approach include</a:t>
            </a:r>
            <a:r>
              <a:rPr lang="en-GB" sz="3200" b="1" dirty="0">
                <a:solidFill>
                  <a:prstClr val="black"/>
                </a:solidFill>
              </a:rPr>
              <a:t>:</a:t>
            </a:r>
          </a:p>
          <a:p>
            <a:endParaRPr lang="en-GB" dirty="0">
              <a:solidFill>
                <a:prstClr val="black"/>
              </a:solidFill>
            </a:endParaRPr>
          </a:p>
          <a:p>
            <a:pPr>
              <a:lnSpc>
                <a:spcPct val="200000"/>
              </a:lnSpc>
            </a:pPr>
            <a:r>
              <a:rPr lang="en-GB" dirty="0">
                <a:solidFill>
                  <a:prstClr val="black"/>
                </a:solidFill>
              </a:rPr>
              <a:t>• Workforce development to increase skills and consistency </a:t>
            </a:r>
            <a:br>
              <a:rPr lang="en-GB" dirty="0">
                <a:solidFill>
                  <a:prstClr val="black"/>
                </a:solidFill>
              </a:rPr>
            </a:br>
            <a:r>
              <a:rPr lang="en-GB" dirty="0">
                <a:solidFill>
                  <a:prstClr val="black"/>
                </a:solidFill>
              </a:rPr>
              <a:t>• Early intervention and prevention in the early years</a:t>
            </a:r>
            <a:br>
              <a:rPr lang="en-GB" dirty="0">
                <a:solidFill>
                  <a:prstClr val="black"/>
                </a:solidFill>
              </a:rPr>
            </a:br>
            <a:r>
              <a:rPr lang="en-GB" dirty="0">
                <a:solidFill>
                  <a:prstClr val="black"/>
                </a:solidFill>
              </a:rPr>
              <a:t>• Used by everyone in a multiagency team – consistent approach</a:t>
            </a:r>
            <a:br>
              <a:rPr lang="en-GB" dirty="0">
                <a:solidFill>
                  <a:prstClr val="black"/>
                </a:solidFill>
              </a:rPr>
            </a:br>
            <a:r>
              <a:rPr lang="en-GB" dirty="0">
                <a:solidFill>
                  <a:prstClr val="black"/>
                </a:solidFill>
              </a:rPr>
              <a:t>• Parenting programmes from conception through to adolescence.</a:t>
            </a:r>
            <a:br>
              <a:rPr lang="en-GB" dirty="0">
                <a:solidFill>
                  <a:prstClr val="black"/>
                </a:solidFill>
              </a:rPr>
            </a:br>
            <a:r>
              <a:rPr lang="en-GB" dirty="0">
                <a:solidFill>
                  <a:prstClr val="black"/>
                </a:solidFill>
              </a:rPr>
              <a:t>• Emphasis on including fathers.</a:t>
            </a:r>
            <a:br>
              <a:rPr lang="en-GB" dirty="0">
                <a:solidFill>
                  <a:prstClr val="black"/>
                </a:solidFill>
              </a:rPr>
            </a:br>
            <a:r>
              <a:rPr lang="en-GB" dirty="0">
                <a:solidFill>
                  <a:prstClr val="black"/>
                </a:solidFill>
              </a:rPr>
              <a:t>• Increases the accessibility of parenting programmes through online courses</a:t>
            </a:r>
            <a:br>
              <a:rPr lang="en-GB" dirty="0">
                <a:solidFill>
                  <a:prstClr val="black"/>
                </a:solidFill>
              </a:rPr>
            </a:br>
            <a:r>
              <a:rPr lang="en-GB" dirty="0">
                <a:solidFill>
                  <a:prstClr val="black"/>
                </a:solidFill>
              </a:rPr>
              <a:t>• Framework for working with emotional and behaviour difficulties</a:t>
            </a:r>
            <a:br>
              <a:rPr lang="en-GB" dirty="0">
                <a:solidFill>
                  <a:prstClr val="black"/>
                </a:solidFill>
              </a:rPr>
            </a:br>
            <a:r>
              <a:rPr lang="en-GB" dirty="0">
                <a:solidFill>
                  <a:prstClr val="black"/>
                </a:solidFill>
              </a:rPr>
              <a:t>• Strong and growing evidence base</a:t>
            </a:r>
          </a:p>
        </p:txBody>
      </p:sp>
      <p:pic>
        <p:nvPicPr>
          <p:cNvPr id="2" name="Picture 1"/>
          <p:cNvPicPr>
            <a:picLocks noChangeAspect="1"/>
          </p:cNvPicPr>
          <p:nvPr/>
        </p:nvPicPr>
        <p:blipFill>
          <a:blip r:embed="rId2"/>
          <a:stretch>
            <a:fillRect/>
          </a:stretch>
        </p:blipFill>
        <p:spPr>
          <a:xfrm>
            <a:off x="6618266" y="255578"/>
            <a:ext cx="3950550" cy="1024217"/>
          </a:xfrm>
          <a:prstGeom prst="rect">
            <a:avLst/>
          </a:prstGeom>
        </p:spPr>
      </p:pic>
    </p:spTree>
    <p:extLst>
      <p:ext uri="{BB962C8B-B14F-4D97-AF65-F5344CB8AC3E}">
        <p14:creationId xmlns:p14="http://schemas.microsoft.com/office/powerpoint/2010/main" val="50262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5103"/>
            <a:ext cx="9144000" cy="1534859"/>
          </a:xfrm>
        </p:spPr>
        <p:txBody>
          <a:bodyPr>
            <a:normAutofit/>
          </a:bodyPr>
          <a:lstStyle/>
          <a:p>
            <a:r>
              <a:rPr lang="en-GB" b="1" dirty="0" smtClean="0"/>
              <a:t>What we know</a:t>
            </a:r>
            <a:endParaRPr lang="en-GB" b="1" dirty="0"/>
          </a:p>
        </p:txBody>
      </p:sp>
      <p:sp>
        <p:nvSpPr>
          <p:cNvPr id="3" name="Subtitle 2"/>
          <p:cNvSpPr>
            <a:spLocks noGrp="1"/>
          </p:cNvSpPr>
          <p:nvPr>
            <p:ph type="subTitle" idx="1"/>
          </p:nvPr>
        </p:nvSpPr>
        <p:spPr/>
        <p:txBody>
          <a:bodyPr/>
          <a:lstStyle/>
          <a:p>
            <a:endParaRPr lang="en-GB" dirty="0" smtClean="0"/>
          </a:p>
          <a:p>
            <a:endParaRPr lang="en-GB" dirty="0"/>
          </a:p>
          <a:p>
            <a:endParaRPr lang="en-GB" dirty="0"/>
          </a:p>
        </p:txBody>
      </p:sp>
    </p:spTree>
    <p:extLst>
      <p:ext uri="{BB962C8B-B14F-4D97-AF65-F5344CB8AC3E}">
        <p14:creationId xmlns:p14="http://schemas.microsoft.com/office/powerpoint/2010/main" val="1318286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521" y="191306"/>
            <a:ext cx="8561387" cy="723094"/>
          </a:xfrm>
        </p:spPr>
        <p:txBody>
          <a:bodyPr/>
          <a:lstStyle/>
          <a:p>
            <a:r>
              <a:rPr lang="en-GB" sz="3200" dirty="0"/>
              <a:t>Evidence </a:t>
            </a:r>
            <a:r>
              <a:rPr lang="en-GB" sz="3200" dirty="0" smtClean="0"/>
              <a:t>Based </a:t>
            </a:r>
            <a:r>
              <a:rPr lang="en-GB" sz="3200" dirty="0"/>
              <a:t>Programme</a:t>
            </a:r>
          </a:p>
        </p:txBody>
      </p:sp>
      <p:sp>
        <p:nvSpPr>
          <p:cNvPr id="4" name="TextBox 3"/>
          <p:cNvSpPr txBox="1"/>
          <p:nvPr/>
        </p:nvSpPr>
        <p:spPr>
          <a:xfrm>
            <a:off x="1920521" y="954683"/>
            <a:ext cx="8038531" cy="5232202"/>
          </a:xfrm>
          <a:prstGeom prst="rect">
            <a:avLst/>
          </a:prstGeom>
          <a:noFill/>
        </p:spPr>
        <p:txBody>
          <a:bodyPr wrap="square" rtlCol="0">
            <a:spAutoFit/>
          </a:bodyPr>
          <a:lstStyle/>
          <a:p>
            <a:pPr marL="358775" indent="-358775">
              <a:spcBef>
                <a:spcPts val="1200"/>
              </a:spcBef>
              <a:buFont typeface="Arial" panose="020B0604020202020204" pitchFamily="34" charset="0"/>
              <a:buChar char="•"/>
              <a:defRPr/>
            </a:pPr>
            <a:r>
              <a:rPr lang="en-GB" sz="1600" dirty="0">
                <a:solidFill>
                  <a:prstClr val="black"/>
                </a:solidFill>
              </a:rPr>
              <a:t>The Solihull Approach is all about relationships! It is based on:  Containment, Reciprocity and Behaviour Management. Early experience determines which parts of the brain grow and which parts dwindle.</a:t>
            </a:r>
          </a:p>
          <a:p>
            <a:pPr marL="358775" indent="-358775">
              <a:spcBef>
                <a:spcPts val="1200"/>
              </a:spcBef>
              <a:buFont typeface="Arial" panose="020B0604020202020204" pitchFamily="34" charset="0"/>
              <a:buChar char="•"/>
              <a:defRPr/>
            </a:pPr>
            <a:endParaRPr lang="en-GB" sz="1600" dirty="0">
              <a:solidFill>
                <a:prstClr val="black"/>
              </a:solidFill>
            </a:endParaRPr>
          </a:p>
          <a:p>
            <a:pPr marL="358775" indent="-358775">
              <a:spcBef>
                <a:spcPts val="1200"/>
              </a:spcBef>
              <a:buFont typeface="Arial" panose="020B0604020202020204" pitchFamily="34" charset="0"/>
              <a:buChar char="•"/>
              <a:defRPr/>
            </a:pPr>
            <a:endParaRPr lang="en-GB" sz="1600" dirty="0">
              <a:solidFill>
                <a:prstClr val="black"/>
              </a:solidFill>
            </a:endParaRPr>
          </a:p>
          <a:p>
            <a:pPr marL="358775" indent="-358775">
              <a:spcBef>
                <a:spcPts val="1200"/>
              </a:spcBef>
              <a:buFont typeface="Arial" panose="020B0604020202020204" pitchFamily="34" charset="0"/>
              <a:buChar char="•"/>
              <a:defRPr/>
            </a:pPr>
            <a:endParaRPr lang="en-GB" sz="1600" dirty="0">
              <a:solidFill>
                <a:prstClr val="black"/>
              </a:solidFill>
            </a:endParaRPr>
          </a:p>
          <a:p>
            <a:pPr marL="358775" indent="-358775">
              <a:spcBef>
                <a:spcPts val="1200"/>
              </a:spcBef>
              <a:buFont typeface="Arial" panose="020B0604020202020204" pitchFamily="34" charset="0"/>
              <a:buChar char="•"/>
              <a:defRPr/>
            </a:pPr>
            <a:endParaRPr lang="en-GB" sz="1600" dirty="0">
              <a:solidFill>
                <a:prstClr val="black"/>
              </a:solidFill>
            </a:endParaRPr>
          </a:p>
          <a:p>
            <a:pPr marL="358775" indent="-358775">
              <a:spcBef>
                <a:spcPts val="1200"/>
              </a:spcBef>
              <a:buFont typeface="Arial" panose="020B0604020202020204" pitchFamily="34" charset="0"/>
              <a:buChar char="•"/>
              <a:defRPr/>
            </a:pPr>
            <a:r>
              <a:rPr lang="en-GB" sz="1600" dirty="0">
                <a:solidFill>
                  <a:prstClr val="black"/>
                </a:solidFill>
              </a:rPr>
              <a:t>Parenting/ carers’ behaviours are crucial in stimulating certain brain areas to develop in optimal ways.  </a:t>
            </a:r>
          </a:p>
          <a:p>
            <a:pPr marL="358775" indent="-358775">
              <a:spcBef>
                <a:spcPts val="1200"/>
              </a:spcBef>
              <a:buFont typeface="Arial" panose="020B0604020202020204" pitchFamily="34" charset="0"/>
              <a:buChar char="•"/>
              <a:defRPr/>
            </a:pPr>
            <a:r>
              <a:rPr lang="en-GB" sz="1600" dirty="0">
                <a:solidFill>
                  <a:prstClr val="black"/>
                </a:solidFill>
              </a:rPr>
              <a:t>This “healthy” brain development facilitates the child’s ability to regulate their own emotions and behaviour.  </a:t>
            </a:r>
          </a:p>
          <a:p>
            <a:pPr marL="358775" indent="-358775">
              <a:spcBef>
                <a:spcPts val="1200"/>
              </a:spcBef>
              <a:buFont typeface="Arial" panose="020B0604020202020204" pitchFamily="34" charset="0"/>
              <a:buChar char="•"/>
              <a:defRPr/>
            </a:pPr>
            <a:r>
              <a:rPr lang="en-GB" sz="1600" dirty="0">
                <a:solidFill>
                  <a:prstClr val="black"/>
                </a:solidFill>
              </a:rPr>
              <a:t>The 3 most prolific phases of brain development across the lifespan are:</a:t>
            </a:r>
          </a:p>
          <a:p>
            <a:pPr marL="1273175" lvl="5" indent="-358775">
              <a:buFont typeface="Wingdings" panose="05000000000000000000" pitchFamily="2" charset="2"/>
              <a:buChar char="Ø"/>
              <a:defRPr/>
            </a:pPr>
            <a:r>
              <a:rPr lang="en-GB" sz="1600" dirty="0">
                <a:solidFill>
                  <a:prstClr val="black"/>
                </a:solidFill>
              </a:rPr>
              <a:t>Antenatal</a:t>
            </a:r>
          </a:p>
          <a:p>
            <a:pPr marL="1273175" lvl="5" indent="-358775">
              <a:buFont typeface="Wingdings" panose="05000000000000000000" pitchFamily="2" charset="2"/>
              <a:buChar char="Ø"/>
              <a:defRPr/>
            </a:pPr>
            <a:r>
              <a:rPr lang="en-GB" sz="1600" dirty="0">
                <a:solidFill>
                  <a:prstClr val="black"/>
                </a:solidFill>
              </a:rPr>
              <a:t>0-3 years</a:t>
            </a:r>
          </a:p>
          <a:p>
            <a:pPr marL="1273175" lvl="5" indent="-358775">
              <a:buFont typeface="Wingdings" panose="05000000000000000000" pitchFamily="2" charset="2"/>
              <a:buChar char="Ø"/>
              <a:defRPr/>
            </a:pPr>
            <a:r>
              <a:rPr lang="en-GB" sz="1600" dirty="0">
                <a:solidFill>
                  <a:prstClr val="black"/>
                </a:solidFill>
              </a:rPr>
              <a:t>Teenage  </a:t>
            </a:r>
          </a:p>
          <a:p>
            <a:r>
              <a:rPr lang="en-GB" sz="2400" dirty="0">
                <a:solidFill>
                  <a:prstClr val="black"/>
                </a:solidFill>
              </a:rPr>
              <a:t> </a:t>
            </a:r>
          </a:p>
        </p:txBody>
      </p:sp>
      <p:pic>
        <p:nvPicPr>
          <p:cNvPr id="5" name="Picture 28" descr="Slide 20"/>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6919" y="1951630"/>
            <a:ext cx="4168588" cy="125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3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251158"/>
            <a:ext cx="9862889" cy="601681"/>
          </a:xfrm>
        </p:spPr>
        <p:txBody>
          <a:bodyPr/>
          <a:lstStyle/>
          <a:p>
            <a:r>
              <a:rPr lang="en-GB" sz="2400" dirty="0"/>
              <a:t>Free online course widely advertised using the following postcard:</a:t>
            </a:r>
          </a:p>
        </p:txBody>
      </p:sp>
      <p:sp>
        <p:nvSpPr>
          <p:cNvPr id="5" name="TextBox 4"/>
          <p:cNvSpPr txBox="1"/>
          <p:nvPr/>
        </p:nvSpPr>
        <p:spPr>
          <a:xfrm>
            <a:off x="2069910" y="148385"/>
            <a:ext cx="7942998" cy="954107"/>
          </a:xfrm>
          <a:prstGeom prst="rect">
            <a:avLst/>
          </a:prstGeom>
          <a:solidFill>
            <a:schemeClr val="accent1"/>
          </a:solidFill>
          <a:ln>
            <a:solidFill>
              <a:schemeClr val="accent2"/>
            </a:solidFill>
          </a:ln>
        </p:spPr>
        <p:txBody>
          <a:bodyPr wrap="square" rtlCol="0">
            <a:spAutoFit/>
          </a:bodyPr>
          <a:lstStyle/>
          <a:p>
            <a:pPr algn="ctr"/>
            <a:r>
              <a:rPr lang="en-GB" sz="2800" dirty="0" smtClean="0">
                <a:solidFill>
                  <a:prstClr val="black"/>
                </a:solidFill>
              </a:rPr>
              <a:t>Free </a:t>
            </a:r>
            <a:r>
              <a:rPr lang="en-GB" sz="2800" dirty="0">
                <a:solidFill>
                  <a:prstClr val="black"/>
                </a:solidFill>
              </a:rPr>
              <a:t>O</a:t>
            </a:r>
            <a:r>
              <a:rPr lang="en-GB" sz="2800" dirty="0" smtClean="0">
                <a:solidFill>
                  <a:prstClr val="black"/>
                </a:solidFill>
              </a:rPr>
              <a:t>nline </a:t>
            </a:r>
            <a:r>
              <a:rPr lang="en-GB" sz="2800" dirty="0">
                <a:solidFill>
                  <a:prstClr val="black"/>
                </a:solidFill>
              </a:rPr>
              <a:t>P</a:t>
            </a:r>
            <a:r>
              <a:rPr lang="en-GB" sz="2800" dirty="0" smtClean="0">
                <a:solidFill>
                  <a:prstClr val="black"/>
                </a:solidFill>
              </a:rPr>
              <a:t>arenting </a:t>
            </a:r>
            <a:r>
              <a:rPr lang="en-GB" sz="2800" dirty="0">
                <a:solidFill>
                  <a:prstClr val="black"/>
                </a:solidFill>
              </a:rPr>
              <a:t>C</a:t>
            </a:r>
            <a:r>
              <a:rPr lang="en-GB" sz="2800" dirty="0" smtClean="0">
                <a:solidFill>
                  <a:prstClr val="black"/>
                </a:solidFill>
              </a:rPr>
              <a:t>ourses </a:t>
            </a:r>
            <a:r>
              <a:rPr lang="en-GB" sz="2800" dirty="0">
                <a:solidFill>
                  <a:prstClr val="black"/>
                </a:solidFill>
              </a:rPr>
              <a:t>for all </a:t>
            </a:r>
            <a:r>
              <a:rPr lang="en-GB" sz="2800" dirty="0" smtClean="0">
                <a:solidFill>
                  <a:prstClr val="black"/>
                </a:solidFill>
              </a:rPr>
              <a:t>Herefordshire Residents</a:t>
            </a:r>
            <a:endParaRPr lang="en-GB" sz="2800" dirty="0">
              <a:solidFill>
                <a:prstClr val="black"/>
              </a:solidFill>
            </a:endParaRPr>
          </a:p>
        </p:txBody>
      </p:sp>
      <p:pic>
        <p:nvPicPr>
          <p:cNvPr id="3" name="Picture 2"/>
          <p:cNvPicPr>
            <a:picLocks noChangeAspect="1"/>
          </p:cNvPicPr>
          <p:nvPr/>
        </p:nvPicPr>
        <p:blipFill>
          <a:blip r:embed="rId2"/>
          <a:stretch>
            <a:fillRect/>
          </a:stretch>
        </p:blipFill>
        <p:spPr>
          <a:xfrm>
            <a:off x="3653051" y="1868564"/>
            <a:ext cx="5577175" cy="3999376"/>
          </a:xfrm>
          <a:prstGeom prst="rect">
            <a:avLst/>
          </a:prstGeom>
        </p:spPr>
      </p:pic>
    </p:spTree>
    <p:extLst>
      <p:ext uri="{BB962C8B-B14F-4D97-AF65-F5344CB8AC3E}">
        <p14:creationId xmlns:p14="http://schemas.microsoft.com/office/powerpoint/2010/main" val="217809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728" y="3025145"/>
            <a:ext cx="8402318" cy="2652775"/>
          </a:xfrm>
        </p:spPr>
        <p:txBody>
          <a:bodyPr/>
          <a:lstStyle/>
          <a:p>
            <a:r>
              <a:rPr lang="en-GB" sz="2000" dirty="0"/>
              <a:t>Training Courses:</a:t>
            </a:r>
            <a:br>
              <a:rPr lang="en-GB" sz="2000" dirty="0"/>
            </a:br>
            <a:r>
              <a:rPr lang="en-GB" sz="2000" dirty="0"/>
              <a:t/>
            </a:r>
            <a:br>
              <a:rPr lang="en-GB" sz="2000" dirty="0"/>
            </a:br>
            <a:r>
              <a:rPr lang="en-GB" sz="2000" dirty="0"/>
              <a:t>1. Solihull Foundation course – 200 professionals trained locally – more details on next page.</a:t>
            </a:r>
            <a:br>
              <a:rPr lang="en-GB" sz="2000" dirty="0"/>
            </a:br>
            <a:r>
              <a:rPr lang="en-GB" sz="2000" dirty="0"/>
              <a:t> </a:t>
            </a:r>
            <a:br>
              <a:rPr lang="en-GB" sz="2000" dirty="0"/>
            </a:br>
            <a:r>
              <a:rPr lang="en-GB" sz="2000" dirty="0"/>
              <a:t>2. Train the trainer – 100 selected to complete course to equip them to deliver further foundation courses as part of a sustainable model. </a:t>
            </a:r>
            <a:endParaRPr lang="en-GB" sz="2800" dirty="0"/>
          </a:p>
        </p:txBody>
      </p:sp>
      <p:sp>
        <p:nvSpPr>
          <p:cNvPr id="5" name="TextBox 4"/>
          <p:cNvSpPr txBox="1"/>
          <p:nvPr/>
        </p:nvSpPr>
        <p:spPr>
          <a:xfrm>
            <a:off x="2069910" y="232975"/>
            <a:ext cx="8052180" cy="584775"/>
          </a:xfrm>
          <a:prstGeom prst="rect">
            <a:avLst/>
          </a:prstGeom>
          <a:solidFill>
            <a:schemeClr val="accent1"/>
          </a:solidFill>
          <a:ln>
            <a:solidFill>
              <a:schemeClr val="accent2"/>
            </a:solidFill>
          </a:ln>
        </p:spPr>
        <p:txBody>
          <a:bodyPr wrap="square" rtlCol="0">
            <a:spAutoFit/>
          </a:bodyPr>
          <a:lstStyle/>
          <a:p>
            <a:pPr algn="ctr"/>
            <a:r>
              <a:rPr lang="en-GB" sz="3200" dirty="0" smtClean="0">
                <a:solidFill>
                  <a:prstClr val="black"/>
                </a:solidFill>
              </a:rPr>
              <a:t>Face </a:t>
            </a:r>
            <a:r>
              <a:rPr lang="en-GB" sz="3200" dirty="0">
                <a:solidFill>
                  <a:prstClr val="black"/>
                </a:solidFill>
              </a:rPr>
              <a:t>to Face Training for </a:t>
            </a:r>
            <a:r>
              <a:rPr lang="en-GB" sz="3200" dirty="0" smtClean="0">
                <a:solidFill>
                  <a:prstClr val="black"/>
                </a:solidFill>
              </a:rPr>
              <a:t>Professionals</a:t>
            </a:r>
            <a:endParaRPr lang="en-GB" sz="3200" dirty="0">
              <a:solidFill>
                <a:prstClr val="black"/>
              </a:solidFill>
            </a:endParaRPr>
          </a:p>
        </p:txBody>
      </p:sp>
      <p:sp>
        <p:nvSpPr>
          <p:cNvPr id="3" name="TextBox 2"/>
          <p:cNvSpPr txBox="1"/>
          <p:nvPr/>
        </p:nvSpPr>
        <p:spPr>
          <a:xfrm>
            <a:off x="1976728" y="1190840"/>
            <a:ext cx="8145362" cy="1631216"/>
          </a:xfrm>
          <a:prstGeom prst="rect">
            <a:avLst/>
          </a:prstGeom>
          <a:noFill/>
        </p:spPr>
        <p:txBody>
          <a:bodyPr wrap="square" rtlCol="0">
            <a:spAutoFit/>
          </a:bodyPr>
          <a:lstStyle/>
          <a:p>
            <a:r>
              <a:rPr lang="en-GB" sz="2000" dirty="0">
                <a:solidFill>
                  <a:prstClr val="black"/>
                </a:solidFill>
              </a:rPr>
              <a:t>Training targeted at any practitioner working with children 0-5 years. In Herefordshire we will be targeting early years professionals, family support workers, social workers, head teachers, midwives, professionals working with children 0-5 years, children centre staff, reception class teachers, hospital staff</a:t>
            </a:r>
          </a:p>
        </p:txBody>
      </p:sp>
    </p:spTree>
    <p:extLst>
      <p:ext uri="{BB962C8B-B14F-4D97-AF65-F5344CB8AC3E}">
        <p14:creationId xmlns:p14="http://schemas.microsoft.com/office/powerpoint/2010/main" val="109147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817" y="300371"/>
            <a:ext cx="8561387" cy="1105350"/>
          </a:xfrm>
        </p:spPr>
        <p:txBody>
          <a:bodyPr/>
          <a:lstStyle/>
          <a:p>
            <a:pPr algn="ctr"/>
            <a:r>
              <a:rPr lang="en-GB" dirty="0" smtClean="0"/>
              <a:t>Foundation Course</a:t>
            </a:r>
            <a:endParaRPr lang="en-GB" dirty="0"/>
          </a:p>
        </p:txBody>
      </p:sp>
      <p:sp>
        <p:nvSpPr>
          <p:cNvPr id="3" name="Content Placeholder 2"/>
          <p:cNvSpPr>
            <a:spLocks noGrp="1"/>
          </p:cNvSpPr>
          <p:nvPr>
            <p:ph idx="1"/>
          </p:nvPr>
        </p:nvSpPr>
        <p:spPr>
          <a:xfrm>
            <a:off x="1811339" y="1064526"/>
            <a:ext cx="8561387" cy="4962313"/>
          </a:xfrm>
        </p:spPr>
        <p:txBody>
          <a:bodyPr/>
          <a:lstStyle/>
          <a:p>
            <a:pPr marL="0" indent="0">
              <a:buNone/>
            </a:pPr>
            <a:endParaRPr lang="en-GB" dirty="0" smtClean="0"/>
          </a:p>
          <a:p>
            <a:r>
              <a:rPr lang="en-GB" sz="2400" dirty="0"/>
              <a:t>Course covers; impact of trauma, impact of relationships on health and wellbeing</a:t>
            </a:r>
          </a:p>
          <a:p>
            <a:pPr marL="0" indent="0">
              <a:buNone/>
            </a:pPr>
            <a:endParaRPr lang="en-GB" sz="2400" dirty="0"/>
          </a:p>
          <a:p>
            <a:r>
              <a:rPr lang="en-GB" sz="2400" dirty="0"/>
              <a:t>Recourse packs include; sleeping, weaning, toileting, playing, emotional and physical development, applying the model to school aged children (including adolescents), information on issues such as depression, phobias, eating disorders</a:t>
            </a:r>
          </a:p>
          <a:p>
            <a:endParaRPr lang="en-GB" dirty="0"/>
          </a:p>
        </p:txBody>
      </p:sp>
    </p:spTree>
    <p:extLst>
      <p:ext uri="{BB962C8B-B14F-4D97-AF65-F5344CB8AC3E}">
        <p14:creationId xmlns:p14="http://schemas.microsoft.com/office/powerpoint/2010/main" val="263437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846" y="2058843"/>
            <a:ext cx="10515600" cy="1325563"/>
          </a:xfrm>
        </p:spPr>
        <p:txBody>
          <a:bodyPr>
            <a:normAutofit/>
          </a:bodyPr>
          <a:lstStyle/>
          <a:p>
            <a:pPr algn="ctr"/>
            <a:r>
              <a:rPr lang="en-GB" sz="7200" b="1" dirty="0" smtClean="0">
                <a:solidFill>
                  <a:schemeClr val="accent6"/>
                </a:solidFill>
              </a:rPr>
              <a:t>Making Every Contact Count</a:t>
            </a:r>
            <a:endParaRPr lang="en-GB" sz="7200" b="1" dirty="0">
              <a:solidFill>
                <a:schemeClr val="accent6"/>
              </a:solidFill>
            </a:endParaRPr>
          </a:p>
        </p:txBody>
      </p:sp>
    </p:spTree>
    <p:extLst>
      <p:ext uri="{BB962C8B-B14F-4D97-AF65-F5344CB8AC3E}">
        <p14:creationId xmlns:p14="http://schemas.microsoft.com/office/powerpoint/2010/main" val="3938995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Time for a short break</a:t>
            </a:r>
            <a:endParaRPr lang="en-GB" i="1"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sz="6000" b="1" dirty="0" smtClean="0">
                <a:solidFill>
                  <a:srgbClr val="92D050"/>
                </a:solidFill>
              </a:rPr>
              <a:t>Networking and refreshments</a:t>
            </a:r>
            <a:endParaRPr lang="en-GB" sz="6000" b="1" dirty="0">
              <a:solidFill>
                <a:srgbClr val="92D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862" y="3538103"/>
            <a:ext cx="3286991" cy="3286991"/>
          </a:xfrm>
          <a:prstGeom prst="rect">
            <a:avLst/>
          </a:prstGeom>
        </p:spPr>
      </p:pic>
    </p:spTree>
    <p:extLst>
      <p:ext uri="{BB962C8B-B14F-4D97-AF65-F5344CB8AC3E}">
        <p14:creationId xmlns:p14="http://schemas.microsoft.com/office/powerpoint/2010/main" val="2092809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355" y="3294748"/>
            <a:ext cx="9144000" cy="1534859"/>
          </a:xfrm>
        </p:spPr>
        <p:txBody>
          <a:bodyPr>
            <a:normAutofit fontScale="90000"/>
          </a:bodyPr>
          <a:lstStyle/>
          <a:p>
            <a:r>
              <a:rPr lang="en-GB" b="1" dirty="0" smtClean="0"/>
              <a:t>The NHS Long-Term Plan</a:t>
            </a:r>
            <a:br>
              <a:rPr lang="en-GB" b="1" dirty="0" smtClean="0"/>
            </a:br>
            <a:r>
              <a:rPr lang="en-GB" b="1" dirty="0"/>
              <a:t/>
            </a:r>
            <a:br>
              <a:rPr lang="en-GB" b="1" dirty="0"/>
            </a:br>
            <a:r>
              <a:rPr lang="en-GB" b="1" dirty="0">
                <a:solidFill>
                  <a:srgbClr val="0070C0"/>
                </a:solidFill>
              </a:rPr>
              <a:t>W</a:t>
            </a:r>
            <a:r>
              <a:rPr lang="en-GB" b="1" dirty="0" smtClean="0">
                <a:solidFill>
                  <a:srgbClr val="0070C0"/>
                </a:solidFill>
              </a:rPr>
              <a:t>hat does it mean for children’s mental health?</a:t>
            </a:r>
            <a:endParaRPr lang="en-GB" b="1" dirty="0">
              <a:solidFill>
                <a:srgbClr val="0070C0"/>
              </a:solidFill>
            </a:endParaRPr>
          </a:p>
        </p:txBody>
      </p:sp>
    </p:spTree>
    <p:extLst>
      <p:ext uri="{BB962C8B-B14F-4D97-AF65-F5344CB8AC3E}">
        <p14:creationId xmlns:p14="http://schemas.microsoft.com/office/powerpoint/2010/main" val="103302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GB" b="1" dirty="0" smtClean="0">
                <a:latin typeface="+mn-lt"/>
              </a:rPr>
              <a:t>NHS Long Term Plan</a:t>
            </a:r>
            <a:endParaRPr lang="en-GB" b="1" dirty="0">
              <a:latin typeface="+mn-lt"/>
            </a:endParaRPr>
          </a:p>
        </p:txBody>
      </p:sp>
      <p:sp>
        <p:nvSpPr>
          <p:cNvPr id="3" name="Content Placeholder 2"/>
          <p:cNvSpPr>
            <a:spLocks noGrp="1"/>
          </p:cNvSpPr>
          <p:nvPr>
            <p:ph idx="1"/>
          </p:nvPr>
        </p:nvSpPr>
        <p:spPr>
          <a:xfrm>
            <a:off x="838200" y="1143000"/>
            <a:ext cx="10515600" cy="5033963"/>
          </a:xfrm>
        </p:spPr>
        <p:txBody>
          <a:bodyPr>
            <a:noAutofit/>
          </a:bodyPr>
          <a:lstStyle/>
          <a:p>
            <a:pPr marL="0" indent="0">
              <a:buNone/>
            </a:pPr>
            <a:r>
              <a:rPr lang="en-GB" sz="2400" dirty="0" smtClean="0"/>
              <a:t>The </a:t>
            </a:r>
            <a:r>
              <a:rPr lang="en-GB" sz="2400" dirty="0"/>
              <a:t>NHS made a new commitment that funding for </a:t>
            </a:r>
            <a:r>
              <a:rPr lang="en-GB" sz="2400" dirty="0" smtClean="0"/>
              <a:t>children and </a:t>
            </a:r>
            <a:r>
              <a:rPr lang="en-GB" sz="2400" dirty="0"/>
              <a:t>young people’s mental health services will grow faster than both overall NHS funding </a:t>
            </a:r>
            <a:r>
              <a:rPr lang="en-GB" sz="2400" dirty="0" smtClean="0"/>
              <a:t>and total </a:t>
            </a:r>
            <a:r>
              <a:rPr lang="en-GB" sz="2400" dirty="0"/>
              <a:t>mental health spending. This will support, among other things:</a:t>
            </a:r>
          </a:p>
          <a:p>
            <a:pPr marL="0" indent="0">
              <a:buNone/>
            </a:pPr>
            <a:endParaRPr lang="en-GB" sz="2400" b="1" dirty="0" smtClean="0"/>
          </a:p>
          <a:p>
            <a:pPr marL="0" indent="0">
              <a:buNone/>
            </a:pPr>
            <a:r>
              <a:rPr lang="en-GB" sz="2400" b="1" dirty="0" smtClean="0"/>
              <a:t>Increasing </a:t>
            </a:r>
            <a:r>
              <a:rPr lang="en-GB" sz="2400" b="1" dirty="0"/>
              <a:t>access to services</a:t>
            </a:r>
          </a:p>
          <a:p>
            <a:r>
              <a:rPr lang="en-GB" sz="2400" dirty="0" smtClean="0"/>
              <a:t>Significantly </a:t>
            </a:r>
            <a:r>
              <a:rPr lang="en-GB" sz="2400" dirty="0"/>
              <a:t>more children and young people to access timely </a:t>
            </a:r>
            <a:r>
              <a:rPr lang="en-GB" sz="2400" dirty="0" smtClean="0"/>
              <a:t>and appropriate </a:t>
            </a:r>
            <a:r>
              <a:rPr lang="en-GB" sz="2400" dirty="0"/>
              <a:t>mental health care. NHS-funded school and </a:t>
            </a:r>
            <a:r>
              <a:rPr lang="en-GB" sz="2400" dirty="0" smtClean="0"/>
              <a:t>college-based Mental </a:t>
            </a:r>
            <a:r>
              <a:rPr lang="en-GB" sz="2400" dirty="0"/>
              <a:t>Health Support Teams </a:t>
            </a:r>
            <a:r>
              <a:rPr lang="en-GB" sz="2400" dirty="0" smtClean="0"/>
              <a:t>will be available </a:t>
            </a:r>
            <a:r>
              <a:rPr lang="en-GB" sz="2400" dirty="0"/>
              <a:t>in at least one fifth of the </a:t>
            </a:r>
            <a:r>
              <a:rPr lang="en-GB" sz="2400" dirty="0" smtClean="0"/>
              <a:t>country by 2023. That’s at </a:t>
            </a:r>
            <a:r>
              <a:rPr lang="en-GB" sz="2400" dirty="0"/>
              <a:t>least an additional 345,000 children and young people aged </a:t>
            </a:r>
            <a:r>
              <a:rPr lang="en-GB" sz="2400" dirty="0" smtClean="0"/>
              <a:t>0-25.</a:t>
            </a:r>
            <a:endParaRPr lang="en-GB" sz="2400" dirty="0"/>
          </a:p>
          <a:p>
            <a:r>
              <a:rPr lang="en-GB" sz="2400" dirty="0" smtClean="0"/>
              <a:t>Extend </a:t>
            </a:r>
            <a:r>
              <a:rPr lang="en-GB" sz="2400" dirty="0"/>
              <a:t>current service models to create a comprehensive offer for </a:t>
            </a:r>
            <a:r>
              <a:rPr lang="en-GB" sz="2400" dirty="0" smtClean="0"/>
              <a:t>0-25 year </a:t>
            </a:r>
            <a:r>
              <a:rPr lang="en-GB" sz="2400" dirty="0"/>
              <a:t>olds that reaches across mental health services for children, </a:t>
            </a:r>
            <a:r>
              <a:rPr lang="en-GB" sz="2400" dirty="0" smtClean="0"/>
              <a:t>young people </a:t>
            </a:r>
            <a:r>
              <a:rPr lang="en-GB" sz="2400" dirty="0"/>
              <a:t>and adults. </a:t>
            </a:r>
            <a:endParaRPr lang="en-GB" sz="2400" dirty="0" smtClean="0"/>
          </a:p>
          <a:p>
            <a:r>
              <a:rPr lang="en-GB" sz="2400" dirty="0" smtClean="0"/>
              <a:t>New </a:t>
            </a:r>
            <a:r>
              <a:rPr lang="en-GB" sz="2400" dirty="0"/>
              <a:t>services for children who have complex needs - 6,000 highly vulnerable children with complex trauma, this will provide consultation, advice, assessment, treatment and transition into integrated services</a:t>
            </a:r>
            <a:r>
              <a:rPr lang="en-GB" sz="2400" dirty="0" smtClean="0"/>
              <a:t>.</a:t>
            </a:r>
            <a:endParaRPr lang="en-GB" sz="2400" dirty="0"/>
          </a:p>
        </p:txBody>
      </p:sp>
    </p:spTree>
    <p:extLst>
      <p:ext uri="{BB962C8B-B14F-4D97-AF65-F5344CB8AC3E}">
        <p14:creationId xmlns:p14="http://schemas.microsoft.com/office/powerpoint/2010/main" val="3671960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GB" b="1" dirty="0" smtClean="0">
                <a:latin typeface="+mn-lt"/>
              </a:rPr>
              <a:t>NHS Long Term Plan</a:t>
            </a:r>
            <a:endParaRPr lang="en-GB" b="1" dirty="0">
              <a:latin typeface="+mn-lt"/>
            </a:endParaRPr>
          </a:p>
        </p:txBody>
      </p:sp>
      <p:sp>
        <p:nvSpPr>
          <p:cNvPr id="3" name="Content Placeholder 2"/>
          <p:cNvSpPr>
            <a:spLocks noGrp="1"/>
          </p:cNvSpPr>
          <p:nvPr>
            <p:ph idx="1"/>
          </p:nvPr>
        </p:nvSpPr>
        <p:spPr>
          <a:xfrm>
            <a:off x="838200" y="1143000"/>
            <a:ext cx="10515600" cy="5033963"/>
          </a:xfrm>
        </p:spPr>
        <p:txBody>
          <a:bodyPr>
            <a:noAutofit/>
          </a:bodyPr>
          <a:lstStyle/>
          <a:p>
            <a:r>
              <a:rPr lang="en-GB" sz="2400" dirty="0" smtClean="0"/>
              <a:t>Boost </a:t>
            </a:r>
            <a:r>
              <a:rPr lang="en-GB" sz="2400" dirty="0"/>
              <a:t>investment in children and young people’s eating disorder </a:t>
            </a:r>
            <a:r>
              <a:rPr lang="en-GB" sz="2400" dirty="0" smtClean="0"/>
              <a:t>services as the need </a:t>
            </a:r>
            <a:r>
              <a:rPr lang="en-GB" sz="2400" dirty="0"/>
              <a:t>continues to </a:t>
            </a:r>
            <a:r>
              <a:rPr lang="en-GB" sz="2400" dirty="0" smtClean="0"/>
              <a:t>rise. </a:t>
            </a:r>
          </a:p>
          <a:p>
            <a:r>
              <a:rPr lang="en-GB" sz="2400" dirty="0" smtClean="0"/>
              <a:t>Over </a:t>
            </a:r>
            <a:r>
              <a:rPr lang="en-GB" sz="2400" dirty="0"/>
              <a:t>the next three years, test and implement the most effective ways to reduce waiting times for specialist services, such as autism.</a:t>
            </a:r>
          </a:p>
          <a:p>
            <a:pPr marL="0" indent="0">
              <a:buNone/>
            </a:pPr>
            <a:endParaRPr lang="en-GB" sz="2400" b="1" dirty="0" smtClean="0"/>
          </a:p>
          <a:p>
            <a:pPr marL="0" indent="0">
              <a:buNone/>
            </a:pPr>
            <a:r>
              <a:rPr lang="en-GB" sz="2400" b="1" dirty="0" smtClean="0"/>
              <a:t>Increasing </a:t>
            </a:r>
            <a:r>
              <a:rPr lang="en-GB" sz="2400" b="1" dirty="0"/>
              <a:t>support for those in a mental health crisis</a:t>
            </a:r>
          </a:p>
          <a:p>
            <a:r>
              <a:rPr lang="en-GB" sz="2400" dirty="0" smtClean="0"/>
              <a:t>Single-point </a:t>
            </a:r>
            <a:r>
              <a:rPr lang="en-GB" sz="2400" dirty="0"/>
              <a:t>of access and timely, age-appropriate 24/7 mental </a:t>
            </a:r>
            <a:r>
              <a:rPr lang="en-GB" sz="2400" dirty="0" smtClean="0"/>
              <a:t/>
            </a:r>
            <a:br>
              <a:rPr lang="en-GB" sz="2400" dirty="0" smtClean="0"/>
            </a:br>
            <a:r>
              <a:rPr lang="en-GB" sz="2400" dirty="0" smtClean="0"/>
              <a:t>health crisis </a:t>
            </a:r>
            <a:r>
              <a:rPr lang="en-GB" sz="2400" dirty="0"/>
              <a:t>care for everyone, accessible via NHS 111 by 2023/24.</a:t>
            </a:r>
          </a:p>
          <a:p>
            <a:r>
              <a:rPr lang="en-GB" sz="2400" dirty="0" smtClean="0"/>
              <a:t>Roll out of post-crisis </a:t>
            </a:r>
            <a:r>
              <a:rPr lang="en-GB" sz="2400" dirty="0"/>
              <a:t>support for families (and staff) who are </a:t>
            </a:r>
            <a:r>
              <a:rPr lang="en-GB" sz="2400" dirty="0" smtClean="0"/>
              <a:t/>
            </a:r>
            <a:br>
              <a:rPr lang="en-GB" sz="2400" dirty="0" smtClean="0"/>
            </a:br>
            <a:r>
              <a:rPr lang="en-GB" sz="2400" dirty="0" smtClean="0"/>
              <a:t>bereaved by suicide</a:t>
            </a:r>
            <a:r>
              <a:rPr lang="en-GB" sz="2400" dirty="0"/>
              <a:t>, who are likely to have experienced extreme </a:t>
            </a:r>
            <a:r>
              <a:rPr lang="en-GB" sz="2400" dirty="0" smtClean="0"/>
              <a:t/>
            </a:r>
            <a:br>
              <a:rPr lang="en-GB" sz="2400" dirty="0" smtClean="0"/>
            </a:br>
            <a:r>
              <a:rPr lang="en-GB" sz="2400" dirty="0" smtClean="0"/>
              <a:t>trauma </a:t>
            </a:r>
            <a:r>
              <a:rPr lang="en-GB" sz="2400" dirty="0"/>
              <a:t>and are at </a:t>
            </a:r>
            <a:r>
              <a:rPr lang="en-GB" sz="2400" dirty="0" smtClean="0"/>
              <a:t>risk of </a:t>
            </a:r>
            <a:r>
              <a:rPr lang="en-GB" sz="2400" dirty="0"/>
              <a:t>crisis </a:t>
            </a:r>
            <a:r>
              <a:rPr lang="en-GB" sz="2400" dirty="0" smtClean="0"/>
              <a:t>themselves.</a:t>
            </a:r>
            <a:endParaRPr lang="en-GB" sz="2400" dirty="0"/>
          </a:p>
          <a:p>
            <a:pPr marL="0" indent="0">
              <a:buNone/>
            </a:pPr>
            <a:endParaRPr lang="en-GB" sz="2400" dirty="0" smtClean="0"/>
          </a:p>
        </p:txBody>
      </p:sp>
      <p:pic>
        <p:nvPicPr>
          <p:cNvPr id="6" name="Picture 5"/>
          <p:cNvPicPr>
            <a:picLocks noChangeAspect="1"/>
          </p:cNvPicPr>
          <p:nvPr/>
        </p:nvPicPr>
        <p:blipFill>
          <a:blip r:embed="rId2"/>
          <a:stretch>
            <a:fillRect/>
          </a:stretch>
        </p:blipFill>
        <p:spPr>
          <a:xfrm>
            <a:off x="9690094" y="3170117"/>
            <a:ext cx="1825068" cy="2464123"/>
          </a:xfrm>
          <a:prstGeom prst="rect">
            <a:avLst/>
          </a:prstGeom>
        </p:spPr>
      </p:pic>
    </p:spTree>
    <p:extLst>
      <p:ext uri="{BB962C8B-B14F-4D97-AF65-F5344CB8AC3E}">
        <p14:creationId xmlns:p14="http://schemas.microsoft.com/office/powerpoint/2010/main" val="3971623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7" y="2218448"/>
            <a:ext cx="10515600" cy="4259625"/>
          </a:xfrm>
        </p:spPr>
        <p:txBody>
          <a:bodyPr>
            <a:normAutofit fontScale="92500"/>
          </a:bodyPr>
          <a:lstStyle/>
          <a:p>
            <a:r>
              <a:rPr lang="en-GB" dirty="0" smtClean="0">
                <a:solidFill>
                  <a:srgbClr val="FF0066"/>
                </a:solidFill>
              </a:rPr>
              <a:t>152 Local Healthwatch across England are all carrying out engagement work on local priorities in the NHS long term plan</a:t>
            </a:r>
          </a:p>
          <a:p>
            <a:r>
              <a:rPr lang="en-GB" dirty="0" smtClean="0">
                <a:solidFill>
                  <a:srgbClr val="FF0066"/>
                </a:solidFill>
              </a:rPr>
              <a:t>March – May 2019: Healthwatch Herefordshire and Worcestershire, and NHS organisations will undertake public engagement face to face at groups and events across both counties.</a:t>
            </a:r>
          </a:p>
          <a:p>
            <a:r>
              <a:rPr lang="en-GB" dirty="0" smtClean="0">
                <a:solidFill>
                  <a:srgbClr val="FF0066"/>
                </a:solidFill>
              </a:rPr>
              <a:t>March – May 2019: Online survey for Herefordshire &amp; Worcestershire</a:t>
            </a:r>
          </a:p>
          <a:p>
            <a:r>
              <a:rPr lang="en-GB" dirty="0" smtClean="0">
                <a:solidFill>
                  <a:srgbClr val="FF0066"/>
                </a:solidFill>
              </a:rPr>
              <a:t>June  - Joint summary report produced across Herefordshire &amp; Worcestershire </a:t>
            </a:r>
          </a:p>
          <a:p>
            <a:pPr marL="0" indent="0">
              <a:buNone/>
            </a:pPr>
            <a:r>
              <a:rPr lang="en-GB" dirty="0" smtClean="0">
                <a:solidFill>
                  <a:srgbClr val="004557"/>
                </a:solidFill>
              </a:rPr>
              <a:t>This feedback report will inform how NHS organisations implement the NHS Long Term Plan locally</a:t>
            </a:r>
            <a:r>
              <a:rPr lang="en-GB" dirty="0">
                <a:solidFill>
                  <a:srgbClr val="004557"/>
                </a:solidFill>
              </a:rPr>
              <a:t> </a:t>
            </a:r>
            <a:r>
              <a:rPr lang="en-GB" dirty="0" smtClean="0">
                <a:solidFill>
                  <a:srgbClr val="004557"/>
                </a:solidFill>
              </a:rPr>
              <a:t>producing implementation plans in Autumn 2019</a:t>
            </a:r>
            <a:endParaRPr lang="en-GB" dirty="0">
              <a:solidFill>
                <a:srgbClr val="004557"/>
              </a:solidFill>
            </a:endParaRPr>
          </a:p>
        </p:txBody>
      </p:sp>
      <p:sp>
        <p:nvSpPr>
          <p:cNvPr id="4" name="Title 3"/>
          <p:cNvSpPr txBox="1">
            <a:spLocks noGrp="1"/>
          </p:cNvSpPr>
          <p:nvPr>
            <p:ph type="title"/>
          </p:nvPr>
        </p:nvSpPr>
        <p:spPr>
          <a:xfrm>
            <a:off x="426077" y="252706"/>
            <a:ext cx="8769438" cy="1865126"/>
          </a:xfrm>
          <a:prstGeom prst="rect">
            <a:avLst/>
          </a:prstGeom>
          <a:noFill/>
        </p:spPr>
        <p:txBody>
          <a:bodyPr wrap="square" rtlCol="0">
            <a:spAutoFit/>
          </a:bodyPr>
          <a:lstStyle/>
          <a:p>
            <a:r>
              <a:rPr lang="en-GB" sz="3200" b="1" dirty="0" smtClean="0">
                <a:solidFill>
                  <a:srgbClr val="004557"/>
                </a:solidFill>
                <a:latin typeface="Trebuchet MS" panose="020B0603020202020204" pitchFamily="34" charset="0"/>
              </a:rPr>
              <a:t>NHS Long Term Plan </a:t>
            </a:r>
            <a:br>
              <a:rPr lang="en-GB" sz="3200" b="1" dirty="0" smtClean="0">
                <a:solidFill>
                  <a:srgbClr val="004557"/>
                </a:solidFill>
                <a:latin typeface="Trebuchet MS" panose="020B0603020202020204" pitchFamily="34" charset="0"/>
              </a:rPr>
            </a:br>
            <a:r>
              <a:rPr lang="en-GB" sz="3200" b="1" dirty="0" smtClean="0">
                <a:solidFill>
                  <a:srgbClr val="004557"/>
                </a:solidFill>
                <a:latin typeface="Trebuchet MS" panose="020B0603020202020204" pitchFamily="34" charset="0"/>
              </a:rPr>
              <a:t/>
            </a:r>
            <a:br>
              <a:rPr lang="en-GB" sz="3200" b="1" dirty="0" smtClean="0">
                <a:solidFill>
                  <a:srgbClr val="004557"/>
                </a:solidFill>
                <a:latin typeface="Trebuchet MS" panose="020B0603020202020204" pitchFamily="34" charset="0"/>
              </a:rPr>
            </a:br>
            <a:r>
              <a:rPr lang="en-GB" sz="3200" b="1" dirty="0" smtClean="0">
                <a:solidFill>
                  <a:srgbClr val="004557"/>
                </a:solidFill>
                <a:latin typeface="Trebuchet MS" panose="020B0603020202020204" pitchFamily="34" charset="0"/>
              </a:rPr>
              <a:t>Herefordshire &amp; Worcestershire Engagement Work</a:t>
            </a:r>
            <a:endParaRPr lang="en-GB" sz="3200" b="1" dirty="0">
              <a:solidFill>
                <a:srgbClr val="004557"/>
              </a:solidFill>
              <a:latin typeface="Trebuchet MS" panose="020B0603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5515" y="152090"/>
            <a:ext cx="2743057" cy="1965742"/>
          </a:xfrm>
          <a:prstGeom prst="rect">
            <a:avLst/>
          </a:prstGeom>
        </p:spPr>
      </p:pic>
    </p:spTree>
    <p:extLst>
      <p:ext uri="{BB962C8B-B14F-4D97-AF65-F5344CB8AC3E}">
        <p14:creationId xmlns:p14="http://schemas.microsoft.com/office/powerpoint/2010/main" val="138689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One in eight 5 to 19 year olds had a mental health diagnosis in 2017</a:t>
            </a:r>
            <a:endParaRPr lang="en-GB" b="1" dirty="0"/>
          </a:p>
        </p:txBody>
      </p:sp>
      <p:pic>
        <p:nvPicPr>
          <p:cNvPr id="8" name="Picture 7"/>
          <p:cNvPicPr>
            <a:picLocks noChangeAspect="1"/>
          </p:cNvPicPr>
          <p:nvPr/>
        </p:nvPicPr>
        <p:blipFill>
          <a:blip r:embed="rId2"/>
          <a:stretch>
            <a:fillRect/>
          </a:stretch>
        </p:blipFill>
        <p:spPr>
          <a:xfrm>
            <a:off x="2014209" y="2177356"/>
            <a:ext cx="3113600" cy="2728320"/>
          </a:xfrm>
          <a:prstGeom prst="rect">
            <a:avLst/>
          </a:prstGeom>
        </p:spPr>
      </p:pic>
      <p:sp>
        <p:nvSpPr>
          <p:cNvPr id="9" name="TextBox 8"/>
          <p:cNvSpPr txBox="1"/>
          <p:nvPr/>
        </p:nvSpPr>
        <p:spPr>
          <a:xfrm>
            <a:off x="5940136" y="2418131"/>
            <a:ext cx="3713018" cy="2246769"/>
          </a:xfrm>
          <a:prstGeom prst="rect">
            <a:avLst/>
          </a:prstGeom>
          <a:noFill/>
        </p:spPr>
        <p:txBody>
          <a:bodyPr wrap="square" rtlCol="0">
            <a:spAutoFit/>
          </a:bodyPr>
          <a:lstStyle/>
          <a:p>
            <a:r>
              <a:rPr lang="en-GB" sz="2800" dirty="0" smtClean="0"/>
              <a:t>One in eight (12.8%) 5 to 19 year olds had at least one mental health diagnosis when assessed in 2017</a:t>
            </a:r>
            <a:endParaRPr lang="en-GB" sz="2800" dirty="0"/>
          </a:p>
        </p:txBody>
      </p:sp>
      <p:sp>
        <p:nvSpPr>
          <p:cNvPr id="10" name="TextBox 9"/>
          <p:cNvSpPr txBox="1"/>
          <p:nvPr/>
        </p:nvSpPr>
        <p:spPr>
          <a:xfrm>
            <a:off x="1111828" y="5156065"/>
            <a:ext cx="8250381" cy="954107"/>
          </a:xfrm>
          <a:prstGeom prst="rect">
            <a:avLst/>
          </a:prstGeom>
          <a:noFill/>
        </p:spPr>
        <p:txBody>
          <a:bodyPr wrap="square" rtlCol="0">
            <a:spAutoFit/>
          </a:bodyPr>
          <a:lstStyle/>
          <a:p>
            <a:r>
              <a:rPr lang="en-GB" sz="2800" dirty="0" smtClean="0"/>
              <a:t>That would be approximately 3,500 children and young people in Herefordshire.</a:t>
            </a:r>
            <a:endParaRPr lang="en-GB" sz="2800" dirty="0"/>
          </a:p>
        </p:txBody>
      </p:sp>
    </p:spTree>
    <p:extLst>
      <p:ext uri="{BB962C8B-B14F-4D97-AF65-F5344CB8AC3E}">
        <p14:creationId xmlns:p14="http://schemas.microsoft.com/office/powerpoint/2010/main" val="3890230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9700" y="2588655"/>
            <a:ext cx="2163652" cy="1429556"/>
          </a:xfrm>
          <a:prstGeom prst="roundRect">
            <a:avLst/>
          </a:prstGeom>
          <a:solidFill>
            <a:srgbClr val="FF0000"/>
          </a:solidFill>
          <a:ln>
            <a:solidFill>
              <a:srgbClr val="FF000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Trebuchet MS" panose="020B0603020202020204" pitchFamily="34" charset="0"/>
              </a:rPr>
              <a:t>Local Care Out Of Hospital</a:t>
            </a:r>
            <a:endParaRPr lang="en-GB" sz="2000" b="1" dirty="0">
              <a:latin typeface="Trebuchet MS" panose="020B0603020202020204" pitchFamily="34" charset="0"/>
            </a:endParaRPr>
          </a:p>
        </p:txBody>
      </p:sp>
      <p:sp>
        <p:nvSpPr>
          <p:cNvPr id="5" name="Rounded Rectangle 4"/>
          <p:cNvSpPr/>
          <p:nvPr/>
        </p:nvSpPr>
        <p:spPr>
          <a:xfrm>
            <a:off x="3475148" y="2588655"/>
            <a:ext cx="2163652" cy="1429556"/>
          </a:xfrm>
          <a:prstGeom prst="roundRect">
            <a:avLst/>
          </a:prstGeom>
          <a:solidFill>
            <a:srgbClr val="FFCC00"/>
          </a:solidFill>
          <a:ln>
            <a:solidFill>
              <a:srgbClr val="FFCC0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Emergency Services</a:t>
            </a:r>
            <a:endParaRPr lang="en-GB" sz="2000" b="1" dirty="0">
              <a:solidFill>
                <a:schemeClr val="bg1">
                  <a:lumMod val="95000"/>
                </a:schemeClr>
              </a:solidFill>
              <a:latin typeface="Trebuchet MS" panose="020B0603020202020204" pitchFamily="34" charset="0"/>
            </a:endParaRPr>
          </a:p>
        </p:txBody>
      </p:sp>
      <p:sp>
        <p:nvSpPr>
          <p:cNvPr id="6" name="Rounded Rectangle 5"/>
          <p:cNvSpPr/>
          <p:nvPr/>
        </p:nvSpPr>
        <p:spPr>
          <a:xfrm>
            <a:off x="6280596" y="2588655"/>
            <a:ext cx="2163652" cy="1429556"/>
          </a:xfrm>
          <a:prstGeom prst="roundRect">
            <a:avLst/>
          </a:prstGeom>
          <a:solidFill>
            <a:srgbClr val="FF0066"/>
          </a:solidFill>
          <a:ln>
            <a:solidFill>
              <a:srgbClr val="FF0066"/>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Specialist Services</a:t>
            </a:r>
            <a:endParaRPr lang="en-GB" sz="2000" b="1" dirty="0">
              <a:solidFill>
                <a:schemeClr val="bg1">
                  <a:lumMod val="95000"/>
                </a:schemeClr>
              </a:solidFill>
              <a:latin typeface="Trebuchet MS" panose="020B0603020202020204" pitchFamily="34" charset="0"/>
            </a:endParaRPr>
          </a:p>
        </p:txBody>
      </p:sp>
      <p:sp>
        <p:nvSpPr>
          <p:cNvPr id="7" name="Rounded Rectangle 6"/>
          <p:cNvSpPr/>
          <p:nvPr/>
        </p:nvSpPr>
        <p:spPr>
          <a:xfrm>
            <a:off x="9253469" y="2588655"/>
            <a:ext cx="2163652" cy="1429556"/>
          </a:xfrm>
          <a:prstGeom prst="roundRect">
            <a:avLst/>
          </a:prstGeom>
          <a:solidFill>
            <a:srgbClr val="92D050"/>
          </a:solidFill>
          <a:ln>
            <a:solidFill>
              <a:srgbClr val="92D05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Prevention and Self-Care</a:t>
            </a:r>
            <a:endParaRPr lang="en-GB" sz="2000" b="1" dirty="0">
              <a:solidFill>
                <a:schemeClr val="bg1">
                  <a:lumMod val="95000"/>
                </a:schemeClr>
              </a:solidFill>
              <a:latin typeface="Trebuchet MS" panose="020B0603020202020204" pitchFamily="34" charset="0"/>
            </a:endParaRPr>
          </a:p>
        </p:txBody>
      </p:sp>
      <p:sp>
        <p:nvSpPr>
          <p:cNvPr id="8" name="Rounded Rectangle 7"/>
          <p:cNvSpPr/>
          <p:nvPr/>
        </p:nvSpPr>
        <p:spPr>
          <a:xfrm>
            <a:off x="669700" y="4984124"/>
            <a:ext cx="2163652" cy="1429556"/>
          </a:xfrm>
          <a:prstGeom prst="roundRect">
            <a:avLst/>
          </a:prstGeom>
          <a:solidFill>
            <a:srgbClr val="CC0099"/>
          </a:solidFill>
          <a:ln>
            <a:solidFill>
              <a:srgbClr val="CC0099"/>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Health Inequalities</a:t>
            </a:r>
            <a:endParaRPr lang="en-GB" sz="2000" b="1" dirty="0">
              <a:solidFill>
                <a:schemeClr val="bg1">
                  <a:lumMod val="95000"/>
                </a:schemeClr>
              </a:solidFill>
              <a:latin typeface="Trebuchet MS" panose="020B0603020202020204" pitchFamily="34" charset="0"/>
            </a:endParaRPr>
          </a:p>
        </p:txBody>
      </p:sp>
      <p:sp>
        <p:nvSpPr>
          <p:cNvPr id="9" name="Rounded Rectangle 8"/>
          <p:cNvSpPr/>
          <p:nvPr/>
        </p:nvSpPr>
        <p:spPr>
          <a:xfrm>
            <a:off x="3475148" y="4984124"/>
            <a:ext cx="2163652" cy="1429556"/>
          </a:xfrm>
          <a:prstGeom prst="roundRect">
            <a:avLst/>
          </a:prstGeom>
          <a:solidFill>
            <a:srgbClr val="FF6600"/>
          </a:solidFill>
          <a:ln>
            <a:solidFill>
              <a:srgbClr val="FF6600"/>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Mental health Care for Children &amp; Young People</a:t>
            </a:r>
            <a:endParaRPr lang="en-GB" sz="2000" b="1" dirty="0">
              <a:solidFill>
                <a:schemeClr val="bg1">
                  <a:lumMod val="95000"/>
                </a:schemeClr>
              </a:solidFill>
              <a:latin typeface="Trebuchet MS" panose="020B0603020202020204" pitchFamily="34" charset="0"/>
            </a:endParaRPr>
          </a:p>
        </p:txBody>
      </p:sp>
      <p:sp>
        <p:nvSpPr>
          <p:cNvPr id="10" name="Rounded Rectangle 9"/>
          <p:cNvSpPr/>
          <p:nvPr/>
        </p:nvSpPr>
        <p:spPr>
          <a:xfrm>
            <a:off x="6280596" y="4984124"/>
            <a:ext cx="2163652" cy="1429556"/>
          </a:xfrm>
          <a:prstGeom prst="roundRect">
            <a:avLst/>
          </a:prstGeom>
          <a:solidFill>
            <a:srgbClr val="33CCCC"/>
          </a:solidFill>
          <a:ln>
            <a:solidFill>
              <a:srgbClr val="33CCCC"/>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Mental Health Care for Adults</a:t>
            </a:r>
            <a:endParaRPr lang="en-GB" sz="2000" b="1" dirty="0">
              <a:solidFill>
                <a:schemeClr val="bg1">
                  <a:lumMod val="95000"/>
                </a:schemeClr>
              </a:solidFill>
              <a:latin typeface="Trebuchet MS" panose="020B0603020202020204" pitchFamily="34" charset="0"/>
            </a:endParaRPr>
          </a:p>
        </p:txBody>
      </p:sp>
      <p:sp>
        <p:nvSpPr>
          <p:cNvPr id="11" name="Rounded Rectangle 10"/>
          <p:cNvSpPr/>
          <p:nvPr/>
        </p:nvSpPr>
        <p:spPr>
          <a:xfrm>
            <a:off x="9253469" y="4984124"/>
            <a:ext cx="2163652" cy="1429556"/>
          </a:xfrm>
          <a:prstGeom prst="roundRect">
            <a:avLst/>
          </a:prstGeom>
          <a:solidFill>
            <a:srgbClr val="003399"/>
          </a:solidFill>
          <a:ln>
            <a:solidFill>
              <a:srgbClr val="003399"/>
            </a:solid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lumMod val="95000"/>
                  </a:schemeClr>
                </a:solidFill>
                <a:latin typeface="Trebuchet MS" panose="020B0603020202020204" pitchFamily="34" charset="0"/>
              </a:rPr>
              <a:t>Learning Disability &amp; Autism Services</a:t>
            </a:r>
            <a:endParaRPr lang="en-GB" sz="2000" b="1" dirty="0">
              <a:solidFill>
                <a:schemeClr val="bg1">
                  <a:lumMod val="95000"/>
                </a:schemeClr>
              </a:solidFill>
              <a:latin typeface="Trebuchet MS" panose="020B0603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907" y="148142"/>
            <a:ext cx="2914776" cy="2088800"/>
          </a:xfrm>
          <a:prstGeom prst="rect">
            <a:avLst/>
          </a:prstGeom>
        </p:spPr>
      </p:pic>
      <p:sp>
        <p:nvSpPr>
          <p:cNvPr id="3" name="TextBox 2"/>
          <p:cNvSpPr txBox="1"/>
          <p:nvPr/>
        </p:nvSpPr>
        <p:spPr>
          <a:xfrm>
            <a:off x="669699" y="682579"/>
            <a:ext cx="7302323" cy="1077218"/>
          </a:xfrm>
          <a:prstGeom prst="rect">
            <a:avLst/>
          </a:prstGeom>
          <a:noFill/>
        </p:spPr>
        <p:txBody>
          <a:bodyPr wrap="square" rtlCol="0">
            <a:spAutoFit/>
          </a:bodyPr>
          <a:lstStyle/>
          <a:p>
            <a:r>
              <a:rPr lang="en-GB" sz="3200" b="1" dirty="0" smtClean="0">
                <a:solidFill>
                  <a:srgbClr val="004557"/>
                </a:solidFill>
                <a:latin typeface="Trebuchet MS" panose="020B0603020202020204" pitchFamily="34" charset="0"/>
              </a:rPr>
              <a:t>Long Term Plan Local </a:t>
            </a:r>
            <a:r>
              <a:rPr lang="en-GB" sz="3200" b="1" dirty="0">
                <a:solidFill>
                  <a:srgbClr val="004557"/>
                </a:solidFill>
                <a:latin typeface="Trebuchet MS" panose="020B0603020202020204" pitchFamily="34" charset="0"/>
              </a:rPr>
              <a:t>P</a:t>
            </a:r>
            <a:r>
              <a:rPr lang="en-GB" sz="3200" b="1" dirty="0" smtClean="0">
                <a:solidFill>
                  <a:srgbClr val="004557"/>
                </a:solidFill>
                <a:latin typeface="Trebuchet MS" panose="020B0603020202020204" pitchFamily="34" charset="0"/>
              </a:rPr>
              <a:t>riorities Engagement topics</a:t>
            </a:r>
            <a:endParaRPr lang="en-GB" sz="3200" b="1" dirty="0">
              <a:solidFill>
                <a:srgbClr val="004557"/>
              </a:solidFill>
              <a:latin typeface="Trebuchet MS" panose="020B0603020202020204" pitchFamily="34" charset="0"/>
            </a:endParaRPr>
          </a:p>
        </p:txBody>
      </p:sp>
    </p:spTree>
    <p:extLst>
      <p:ext uri="{BB962C8B-B14F-4D97-AF65-F5344CB8AC3E}">
        <p14:creationId xmlns:p14="http://schemas.microsoft.com/office/powerpoint/2010/main" val="1097646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60" y="770065"/>
            <a:ext cx="10515600" cy="1325563"/>
          </a:xfrm>
        </p:spPr>
        <p:txBody>
          <a:bodyPr>
            <a:normAutofit fontScale="90000"/>
          </a:bodyPr>
          <a:lstStyle/>
          <a:p>
            <a:r>
              <a:rPr lang="en-GB" b="1" dirty="0" smtClean="0">
                <a:solidFill>
                  <a:srgbClr val="004557"/>
                </a:solidFill>
                <a:latin typeface="Trebuchet MS" panose="020B0603020202020204" pitchFamily="34" charset="0"/>
              </a:rPr>
              <a:t>Children &amp; Young People’s </a:t>
            </a:r>
            <a:br>
              <a:rPr lang="en-GB" b="1" dirty="0" smtClean="0">
                <a:solidFill>
                  <a:srgbClr val="004557"/>
                </a:solidFill>
                <a:latin typeface="Trebuchet MS" panose="020B0603020202020204" pitchFamily="34" charset="0"/>
              </a:rPr>
            </a:br>
            <a:r>
              <a:rPr lang="en-GB" b="1" dirty="0" smtClean="0">
                <a:solidFill>
                  <a:srgbClr val="004557"/>
                </a:solidFill>
                <a:latin typeface="Trebuchet MS" panose="020B0603020202020204" pitchFamily="34" charset="0"/>
              </a:rPr>
              <a:t>Mental Health Workshop</a:t>
            </a:r>
            <a:br>
              <a:rPr lang="en-GB" b="1" dirty="0" smtClean="0">
                <a:solidFill>
                  <a:srgbClr val="004557"/>
                </a:solidFill>
                <a:latin typeface="Trebuchet MS" panose="020B0603020202020204" pitchFamily="34" charset="0"/>
              </a:rPr>
            </a:br>
            <a:r>
              <a:rPr lang="en-GB" sz="700" b="1" dirty="0" smtClean="0">
                <a:solidFill>
                  <a:srgbClr val="004557"/>
                </a:solidFill>
                <a:latin typeface="Trebuchet MS" panose="020B0603020202020204" pitchFamily="34" charset="0"/>
              </a:rPr>
              <a:t/>
            </a:r>
            <a:br>
              <a:rPr lang="en-GB" sz="700" b="1" dirty="0" smtClean="0">
                <a:solidFill>
                  <a:srgbClr val="004557"/>
                </a:solidFill>
                <a:latin typeface="Trebuchet MS" panose="020B0603020202020204" pitchFamily="34" charset="0"/>
              </a:rPr>
            </a:br>
            <a:r>
              <a:rPr lang="en-GB" sz="3100" i="1" dirty="0" smtClean="0">
                <a:solidFill>
                  <a:srgbClr val="FF0066"/>
                </a:solidFill>
                <a:latin typeface="Trebuchet MS" panose="020B0603020202020204" pitchFamily="34" charset="0"/>
              </a:rPr>
              <a:t>Please take 10 minutes on your tables to discuss and</a:t>
            </a:r>
            <a:br>
              <a:rPr lang="en-GB" sz="3100" i="1" dirty="0" smtClean="0">
                <a:solidFill>
                  <a:srgbClr val="FF0066"/>
                </a:solidFill>
                <a:latin typeface="Trebuchet MS" panose="020B0603020202020204" pitchFamily="34" charset="0"/>
              </a:rPr>
            </a:br>
            <a:r>
              <a:rPr lang="en-GB" sz="3100" i="1" dirty="0" smtClean="0">
                <a:solidFill>
                  <a:srgbClr val="FF0066"/>
                </a:solidFill>
                <a:latin typeface="Trebuchet MS" panose="020B0603020202020204" pitchFamily="34" charset="0"/>
              </a:rPr>
              <a:t>record your views for each of the four questions below</a:t>
            </a:r>
            <a:r>
              <a:rPr lang="en-GB" b="1" dirty="0">
                <a:solidFill>
                  <a:srgbClr val="004557"/>
                </a:solidFill>
                <a:latin typeface="Trebuchet MS" panose="020B0603020202020204" pitchFamily="34" charset="0"/>
              </a:rPr>
              <a:t/>
            </a:r>
            <a:br>
              <a:rPr lang="en-GB" b="1" dirty="0">
                <a:solidFill>
                  <a:srgbClr val="004557"/>
                </a:solidFill>
                <a:latin typeface="Trebuchet MS" panose="020B0603020202020204" pitchFamily="34" charset="0"/>
              </a:rPr>
            </a:br>
            <a:endParaRPr lang="en-GB" dirty="0"/>
          </a:p>
        </p:txBody>
      </p:sp>
      <p:sp>
        <p:nvSpPr>
          <p:cNvPr id="3" name="Content Placeholder 2"/>
          <p:cNvSpPr>
            <a:spLocks noGrp="1"/>
          </p:cNvSpPr>
          <p:nvPr>
            <p:ph idx="1"/>
          </p:nvPr>
        </p:nvSpPr>
        <p:spPr>
          <a:xfrm>
            <a:off x="374560" y="2339237"/>
            <a:ext cx="10515600" cy="4138836"/>
          </a:xfrm>
        </p:spPr>
        <p:txBody>
          <a:bodyPr>
            <a:noAutofit/>
          </a:bodyPr>
          <a:lstStyle/>
          <a:p>
            <a:pPr marL="514350" lvl="0" indent="-514350">
              <a:lnSpc>
                <a:spcPct val="100000"/>
              </a:lnSpc>
              <a:buFont typeface="+mj-lt"/>
              <a:buAutoNum type="arabicPeriod"/>
            </a:pPr>
            <a:r>
              <a:rPr lang="en-GB" sz="2900" dirty="0">
                <a:solidFill>
                  <a:srgbClr val="004557"/>
                </a:solidFill>
              </a:rPr>
              <a:t>What do you think we need to consider when thinking about community crisis services for children and young people?</a:t>
            </a:r>
          </a:p>
          <a:p>
            <a:pPr marL="514350" lvl="0" indent="-514350">
              <a:lnSpc>
                <a:spcPct val="100000"/>
              </a:lnSpc>
              <a:buFont typeface="+mj-lt"/>
              <a:buAutoNum type="arabicPeriod"/>
            </a:pPr>
            <a:r>
              <a:rPr lang="en-GB" sz="2900" dirty="0">
                <a:solidFill>
                  <a:srgbClr val="004557"/>
                </a:solidFill>
              </a:rPr>
              <a:t>What would make a good mental health support service in schools and colleges?</a:t>
            </a:r>
          </a:p>
          <a:p>
            <a:pPr marL="514350" lvl="0" indent="-514350">
              <a:lnSpc>
                <a:spcPct val="100000"/>
              </a:lnSpc>
              <a:buFont typeface="+mj-lt"/>
              <a:buAutoNum type="arabicPeriod"/>
            </a:pPr>
            <a:r>
              <a:rPr lang="en-GB" sz="2900" dirty="0">
                <a:solidFill>
                  <a:srgbClr val="004557"/>
                </a:solidFill>
              </a:rPr>
              <a:t>When thinking of mental health services for young people aged 18-25, what changes are needed locally?</a:t>
            </a:r>
          </a:p>
          <a:p>
            <a:pPr marL="514350" indent="-514350">
              <a:lnSpc>
                <a:spcPct val="100000"/>
              </a:lnSpc>
              <a:buFont typeface="+mj-lt"/>
              <a:buAutoNum type="arabicPeriod"/>
            </a:pPr>
            <a:r>
              <a:rPr lang="en-GB" sz="2900" dirty="0">
                <a:solidFill>
                  <a:srgbClr val="004557"/>
                </a:solidFill>
              </a:rPr>
              <a:t>What do you think digital technology can do to support this work?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7183" y="289810"/>
            <a:ext cx="2519894" cy="1805818"/>
          </a:xfrm>
          <a:prstGeom prst="rect">
            <a:avLst/>
          </a:prstGeom>
        </p:spPr>
      </p:pic>
    </p:spTree>
    <p:extLst>
      <p:ext uri="{BB962C8B-B14F-4D97-AF65-F5344CB8AC3E}">
        <p14:creationId xmlns:p14="http://schemas.microsoft.com/office/powerpoint/2010/main" val="4245968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0" y="2339237"/>
            <a:ext cx="10515600" cy="4138836"/>
          </a:xfrm>
        </p:spPr>
        <p:txBody>
          <a:bodyPr>
            <a:noAutofit/>
          </a:bodyPr>
          <a:lstStyle/>
          <a:p>
            <a:pPr marL="0" lvl="0" indent="0">
              <a:lnSpc>
                <a:spcPct val="100000"/>
              </a:lnSpc>
              <a:buNone/>
            </a:pPr>
            <a:r>
              <a:rPr lang="en-GB" sz="6000" b="1" dirty="0" smtClean="0">
                <a:solidFill>
                  <a:srgbClr val="004557"/>
                </a:solidFill>
              </a:rPr>
              <a:t>Question time</a:t>
            </a:r>
            <a:endParaRPr lang="en-GB" sz="6000" b="1" dirty="0">
              <a:solidFill>
                <a:srgbClr val="004557"/>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7428"/>
            <a:ext cx="6858000" cy="6858000"/>
          </a:xfrm>
          <a:prstGeom prst="rect">
            <a:avLst/>
          </a:prstGeom>
        </p:spPr>
      </p:pic>
    </p:spTree>
    <p:extLst>
      <p:ext uri="{BB962C8B-B14F-4D97-AF65-F5344CB8AC3E}">
        <p14:creationId xmlns:p14="http://schemas.microsoft.com/office/powerpoint/2010/main" val="2993134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0" y="2339237"/>
            <a:ext cx="10515600" cy="4138836"/>
          </a:xfrm>
        </p:spPr>
        <p:txBody>
          <a:bodyPr>
            <a:noAutofit/>
          </a:bodyPr>
          <a:lstStyle/>
          <a:p>
            <a:pPr marL="0" lvl="0" indent="0">
              <a:lnSpc>
                <a:spcPct val="100000"/>
              </a:lnSpc>
              <a:buNone/>
            </a:pPr>
            <a:r>
              <a:rPr lang="en-GB" sz="6000" b="1" dirty="0" smtClean="0">
                <a:solidFill>
                  <a:srgbClr val="004557"/>
                </a:solidFill>
              </a:rPr>
              <a:t>Closing remarks</a:t>
            </a:r>
            <a:endParaRPr lang="en-GB" sz="6000" b="1" dirty="0">
              <a:solidFill>
                <a:srgbClr val="004557"/>
              </a:solidFill>
            </a:endParaRPr>
          </a:p>
        </p:txBody>
      </p:sp>
      <p:pic>
        <p:nvPicPr>
          <p:cNvPr id="4" name="Picture 3" descr="Ty-Wallace-(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7855" y="4312227"/>
            <a:ext cx="2809009" cy="2088485"/>
          </a:xfrm>
          <a:prstGeom prst="rect">
            <a:avLst/>
          </a:prstGeom>
          <a:noFill/>
          <a:ln>
            <a:noFill/>
          </a:ln>
        </p:spPr>
      </p:pic>
    </p:spTree>
    <p:extLst>
      <p:ext uri="{BB962C8B-B14F-4D97-AF65-F5344CB8AC3E}">
        <p14:creationId xmlns:p14="http://schemas.microsoft.com/office/powerpoint/2010/main" val="331870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One in twenty</a:t>
            </a:r>
            <a:endParaRPr lang="en-GB" b="1" dirty="0"/>
          </a:p>
        </p:txBody>
      </p:sp>
      <p:pic>
        <p:nvPicPr>
          <p:cNvPr id="8" name="Picture 7"/>
          <p:cNvPicPr>
            <a:picLocks noChangeAspect="1"/>
          </p:cNvPicPr>
          <p:nvPr/>
        </p:nvPicPr>
        <p:blipFill>
          <a:blip r:embed="rId2"/>
          <a:stretch>
            <a:fillRect/>
          </a:stretch>
        </p:blipFill>
        <p:spPr>
          <a:xfrm>
            <a:off x="1224500" y="1888195"/>
            <a:ext cx="3113600" cy="2728320"/>
          </a:xfrm>
          <a:prstGeom prst="rect">
            <a:avLst/>
          </a:prstGeom>
        </p:spPr>
      </p:pic>
      <p:sp>
        <p:nvSpPr>
          <p:cNvPr id="9" name="TextBox 8"/>
          <p:cNvSpPr txBox="1"/>
          <p:nvPr/>
        </p:nvSpPr>
        <p:spPr>
          <a:xfrm>
            <a:off x="923164" y="4707082"/>
            <a:ext cx="10129300" cy="954107"/>
          </a:xfrm>
          <a:prstGeom prst="rect">
            <a:avLst/>
          </a:prstGeom>
          <a:noFill/>
        </p:spPr>
        <p:txBody>
          <a:bodyPr wrap="square" rtlCol="0">
            <a:spAutoFit/>
          </a:bodyPr>
          <a:lstStyle/>
          <a:p>
            <a:r>
              <a:rPr lang="en-GB" sz="2800" dirty="0" smtClean="0"/>
              <a:t>One in twenty (5.0%) 5 to 19 year olds met the criteria for two or more individual mental health disorders at the time of interview.</a:t>
            </a:r>
            <a:endParaRPr lang="en-GB" sz="2800" dirty="0"/>
          </a:p>
        </p:txBody>
      </p:sp>
      <p:pic>
        <p:nvPicPr>
          <p:cNvPr id="6" name="Picture 5"/>
          <p:cNvPicPr>
            <a:picLocks noChangeAspect="1"/>
          </p:cNvPicPr>
          <p:nvPr/>
        </p:nvPicPr>
        <p:blipFill rotWithShape="1">
          <a:blip r:embed="rId2"/>
          <a:srcRect l="1001" t="-762" r="26083" b="762"/>
          <a:stretch/>
        </p:blipFill>
        <p:spPr>
          <a:xfrm>
            <a:off x="4234399" y="1888195"/>
            <a:ext cx="2270310" cy="2728320"/>
          </a:xfrm>
          <a:prstGeom prst="rect">
            <a:avLst/>
          </a:prstGeom>
        </p:spPr>
      </p:pic>
      <p:pic>
        <p:nvPicPr>
          <p:cNvPr id="7" name="Picture 6"/>
          <p:cNvPicPr>
            <a:picLocks noChangeAspect="1"/>
          </p:cNvPicPr>
          <p:nvPr/>
        </p:nvPicPr>
        <p:blipFill rotWithShape="1">
          <a:blip r:embed="rId2"/>
          <a:srcRect r="26580"/>
          <a:stretch/>
        </p:blipFill>
        <p:spPr>
          <a:xfrm>
            <a:off x="6504709" y="1888195"/>
            <a:ext cx="2286000" cy="2728320"/>
          </a:xfrm>
          <a:prstGeom prst="rect">
            <a:avLst/>
          </a:prstGeom>
        </p:spPr>
      </p:pic>
    </p:spTree>
    <p:extLst>
      <p:ext uri="{BB962C8B-B14F-4D97-AF65-F5344CB8AC3E}">
        <p14:creationId xmlns:p14="http://schemas.microsoft.com/office/powerpoint/2010/main" val="63764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4 Broad Types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2413929"/>
              </p:ext>
            </p:extLst>
          </p:nvPr>
        </p:nvGraphicFramePr>
        <p:xfrm>
          <a:off x="838200" y="1825625"/>
          <a:ext cx="10515600" cy="40843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GB" sz="2400" b="1" dirty="0" smtClean="0">
                          <a:solidFill>
                            <a:srgbClr val="0070C0"/>
                          </a:solidFill>
                        </a:rPr>
                        <a:t>Emotional Disorders</a:t>
                      </a:r>
                    </a:p>
                    <a:p>
                      <a:endParaRPr lang="en-GB" sz="2400" b="1" dirty="0" smtClean="0">
                        <a:solidFill>
                          <a:srgbClr val="0070C0"/>
                        </a:solidFill>
                      </a:endParaRPr>
                    </a:p>
                    <a:p>
                      <a:pPr algn="ctr"/>
                      <a:r>
                        <a:rPr lang="en-GB" sz="3200" b="1" dirty="0" smtClean="0">
                          <a:solidFill>
                            <a:srgbClr val="C00000"/>
                          </a:solidFill>
                        </a:rPr>
                        <a:t>1 in 12</a:t>
                      </a:r>
                    </a:p>
                    <a:p>
                      <a:r>
                        <a:rPr lang="en-GB" sz="2400" dirty="0" smtClean="0"/>
                        <a:t>Anxiety disorders were more common than depressive disorders</a:t>
                      </a:r>
                      <a:endParaRPr lang="en-GB" sz="2400" dirty="0"/>
                    </a:p>
                  </a:txBody>
                  <a:tcPr>
                    <a:solidFill>
                      <a:schemeClr val="accent4">
                        <a:lumMod val="20000"/>
                        <a:lumOff val="80000"/>
                      </a:schemeClr>
                    </a:solidFill>
                  </a:tcPr>
                </a:tc>
                <a:tc>
                  <a:txBody>
                    <a:bodyPr/>
                    <a:lstStyle/>
                    <a:p>
                      <a:r>
                        <a:rPr lang="en-GB" sz="2400" b="1" dirty="0" smtClean="0">
                          <a:solidFill>
                            <a:srgbClr val="0070C0"/>
                          </a:solidFill>
                        </a:rPr>
                        <a:t>Behavioural (Conduct) disorders</a:t>
                      </a:r>
                    </a:p>
                    <a:p>
                      <a:endParaRPr lang="en-GB" sz="2400" b="1" dirty="0" smtClean="0">
                        <a:solidFill>
                          <a:srgbClr val="0070C0"/>
                        </a:solidFill>
                      </a:endParaRPr>
                    </a:p>
                    <a:p>
                      <a:pPr algn="ctr"/>
                      <a:r>
                        <a:rPr lang="en-GB" sz="3200" b="1" dirty="0" smtClean="0">
                          <a:solidFill>
                            <a:srgbClr val="C00000"/>
                          </a:solidFill>
                        </a:rPr>
                        <a:t>1 in 20</a:t>
                      </a:r>
                    </a:p>
                    <a:p>
                      <a:r>
                        <a:rPr lang="en-GB" sz="2400" dirty="0" smtClean="0"/>
                        <a:t>Higher</a:t>
                      </a:r>
                      <a:r>
                        <a:rPr lang="en-GB" sz="2400" baseline="0" dirty="0" smtClean="0"/>
                        <a:t> rate in boys (5.8%) than girls (3.4%)</a:t>
                      </a:r>
                      <a:endParaRPr lang="en-GB" sz="2400" dirty="0"/>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GB" sz="2400" b="1" dirty="0" smtClean="0">
                          <a:solidFill>
                            <a:srgbClr val="0070C0"/>
                          </a:solidFill>
                        </a:rPr>
                        <a:t>Hyperactivity disorders</a:t>
                      </a:r>
                    </a:p>
                    <a:p>
                      <a:endParaRPr lang="en-GB" sz="2400" b="1" dirty="0" smtClean="0">
                        <a:solidFill>
                          <a:srgbClr val="0070C0"/>
                        </a:solidFill>
                      </a:endParaRPr>
                    </a:p>
                    <a:p>
                      <a:pPr algn="ctr"/>
                      <a:r>
                        <a:rPr lang="en-GB" sz="3200" b="1" dirty="0" smtClean="0">
                          <a:solidFill>
                            <a:srgbClr val="C00000"/>
                          </a:solidFill>
                        </a:rPr>
                        <a:t>1 in 60</a:t>
                      </a:r>
                    </a:p>
                    <a:p>
                      <a:r>
                        <a:rPr lang="en-GB" sz="2400" dirty="0" smtClean="0"/>
                        <a:t>(This definition is more restrictive</a:t>
                      </a:r>
                      <a:r>
                        <a:rPr lang="en-GB" sz="2400" baseline="0" dirty="0" smtClean="0"/>
                        <a:t> than</a:t>
                      </a:r>
                      <a:r>
                        <a:rPr lang="en-GB" sz="2400" dirty="0" smtClean="0"/>
                        <a:t> ADHD)</a:t>
                      </a:r>
                      <a:endParaRPr lang="en-GB" sz="2400" dirty="0"/>
                    </a:p>
                  </a:txBody>
                  <a:tcPr>
                    <a:solidFill>
                      <a:schemeClr val="accent6">
                        <a:lumMod val="20000"/>
                        <a:lumOff val="80000"/>
                      </a:schemeClr>
                    </a:solidFill>
                  </a:tcPr>
                </a:tc>
                <a:tc>
                  <a:txBody>
                    <a:bodyPr/>
                    <a:lstStyle/>
                    <a:p>
                      <a:r>
                        <a:rPr lang="en-GB" sz="2400" b="1" dirty="0" smtClean="0">
                          <a:solidFill>
                            <a:srgbClr val="0070C0"/>
                          </a:solidFill>
                        </a:rPr>
                        <a:t>Less Common</a:t>
                      </a:r>
                      <a:r>
                        <a:rPr lang="en-GB" sz="2400" b="1" baseline="0" dirty="0" smtClean="0">
                          <a:solidFill>
                            <a:srgbClr val="0070C0"/>
                          </a:solidFill>
                        </a:rPr>
                        <a:t> disorders</a:t>
                      </a:r>
                    </a:p>
                    <a:p>
                      <a:endParaRPr lang="en-GB" sz="2400" b="1" baseline="0" dirty="0" smtClean="0">
                        <a:solidFill>
                          <a:srgbClr val="0070C0"/>
                        </a:solidFill>
                      </a:endParaRPr>
                    </a:p>
                    <a:p>
                      <a:pPr algn="ctr"/>
                      <a:r>
                        <a:rPr lang="en-GB" sz="3200" b="1" baseline="0" dirty="0" smtClean="0">
                          <a:solidFill>
                            <a:srgbClr val="C00000"/>
                          </a:solidFill>
                        </a:rPr>
                        <a:t>1 in 50</a:t>
                      </a:r>
                    </a:p>
                    <a:p>
                      <a:r>
                        <a:rPr lang="en-GB" sz="2400" dirty="0" smtClean="0"/>
                        <a:t>1.2% with ASD, 0.4% eating disorder</a:t>
                      </a:r>
                      <a:r>
                        <a:rPr lang="en-GB" sz="2400" baseline="0" dirty="0" smtClean="0"/>
                        <a:t> </a:t>
                      </a:r>
                      <a:endParaRPr lang="en-GB" sz="2400" dirty="0"/>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490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Through the ages</a:t>
            </a:r>
            <a:endParaRPr lang="en-GB" b="1" dirty="0"/>
          </a:p>
        </p:txBody>
      </p:sp>
      <p:graphicFrame>
        <p:nvGraphicFramePr>
          <p:cNvPr id="5" name="Content Placeholder 3"/>
          <p:cNvGraphicFramePr>
            <a:graphicFrameLocks/>
          </p:cNvGraphicFramePr>
          <p:nvPr>
            <p:extLst>
              <p:ext uri="{D42A27DB-BD31-4B8C-83A1-F6EECF244321}">
                <p14:modId xmlns:p14="http://schemas.microsoft.com/office/powerpoint/2010/main" val="2349955877"/>
              </p:ext>
            </p:extLst>
          </p:nvPr>
        </p:nvGraphicFramePr>
        <p:xfrm>
          <a:off x="838200" y="1825625"/>
          <a:ext cx="10515600" cy="4206240"/>
        </p:xfrm>
        <a:graphic>
          <a:graphicData uri="http://schemas.openxmlformats.org/drawingml/2006/table">
            <a:tbl>
              <a:tblPr firstRow="1" bandRow="1">
                <a:tableStyleId>{5940675A-B579-460E-94D1-54222C63F5DA}</a:tableStyleId>
              </a:tblPr>
              <a:tblGrid>
                <a:gridCol w="4793673">
                  <a:extLst>
                    <a:ext uri="{9D8B030D-6E8A-4147-A177-3AD203B41FA5}">
                      <a16:colId xmlns:a16="http://schemas.microsoft.com/office/drawing/2014/main" val="20000"/>
                    </a:ext>
                  </a:extLst>
                </a:gridCol>
                <a:gridCol w="5721927">
                  <a:extLst>
                    <a:ext uri="{9D8B030D-6E8A-4147-A177-3AD203B41FA5}">
                      <a16:colId xmlns:a16="http://schemas.microsoft.com/office/drawing/2014/main" val="20001"/>
                    </a:ext>
                  </a:extLst>
                </a:gridCol>
              </a:tblGrid>
              <a:tr h="370840">
                <a:tc>
                  <a:txBody>
                    <a:bodyPr/>
                    <a:lstStyle/>
                    <a:p>
                      <a:r>
                        <a:rPr lang="en-GB" sz="2400" b="1" dirty="0" smtClean="0">
                          <a:solidFill>
                            <a:srgbClr val="0070C0"/>
                          </a:solidFill>
                        </a:rPr>
                        <a:t>Early years (2-4 year olds)</a:t>
                      </a:r>
                    </a:p>
                    <a:p>
                      <a:pPr algn="ctr"/>
                      <a:r>
                        <a:rPr lang="en-GB" sz="3600" b="1" dirty="0" smtClean="0">
                          <a:solidFill>
                            <a:srgbClr val="C00000"/>
                          </a:solidFill>
                        </a:rPr>
                        <a:t>1 in 18</a:t>
                      </a:r>
                    </a:p>
                    <a:p>
                      <a:r>
                        <a:rPr lang="en-GB" sz="2400" dirty="0" smtClean="0"/>
                        <a:t>Boys (6.8%)</a:t>
                      </a:r>
                      <a:r>
                        <a:rPr lang="en-GB" sz="2400" baseline="0" dirty="0" smtClean="0"/>
                        <a:t> </a:t>
                      </a:r>
                      <a:r>
                        <a:rPr lang="en-GB" sz="2400" dirty="0" smtClean="0"/>
                        <a:t>were </a:t>
                      </a:r>
                      <a:r>
                        <a:rPr lang="en-GB" sz="2400" b="1" dirty="0" smtClean="0"/>
                        <a:t>more</a:t>
                      </a:r>
                      <a:r>
                        <a:rPr lang="en-GB" sz="2400" dirty="0" smtClean="0"/>
                        <a:t> likely</a:t>
                      </a:r>
                      <a:r>
                        <a:rPr lang="en-GB" sz="2400" baseline="0" dirty="0" smtClean="0"/>
                        <a:t> than girls (4.2%) to have a </a:t>
                      </a:r>
                      <a:r>
                        <a:rPr lang="en-GB" sz="2400" dirty="0" smtClean="0"/>
                        <a:t>disorder</a:t>
                      </a:r>
                      <a:endParaRPr lang="en-GB" sz="2400" dirty="0"/>
                    </a:p>
                  </a:txBody>
                  <a:tcPr>
                    <a:solidFill>
                      <a:schemeClr val="accent4">
                        <a:lumMod val="20000"/>
                        <a:lumOff val="80000"/>
                      </a:schemeClr>
                    </a:solidFill>
                  </a:tcPr>
                </a:tc>
                <a:tc>
                  <a:txBody>
                    <a:bodyPr/>
                    <a:lstStyle/>
                    <a:p>
                      <a:r>
                        <a:rPr lang="en-GB" sz="2400" b="1" dirty="0" smtClean="0">
                          <a:solidFill>
                            <a:srgbClr val="0070C0"/>
                          </a:solidFill>
                        </a:rPr>
                        <a:t>Primary school</a:t>
                      </a:r>
                      <a:r>
                        <a:rPr lang="en-GB" sz="2400" b="1" baseline="0" dirty="0" smtClean="0">
                          <a:solidFill>
                            <a:srgbClr val="0070C0"/>
                          </a:solidFill>
                        </a:rPr>
                        <a:t> Age (5-10 year olds)</a:t>
                      </a:r>
                      <a:endParaRPr lang="en-GB" sz="2400" b="1" dirty="0" smtClean="0">
                        <a:solidFill>
                          <a:srgbClr val="0070C0"/>
                        </a:solidFill>
                      </a:endParaRPr>
                    </a:p>
                    <a:p>
                      <a:pPr algn="ctr"/>
                      <a:r>
                        <a:rPr lang="en-GB" sz="3600" b="1" dirty="0" smtClean="0">
                          <a:solidFill>
                            <a:srgbClr val="C00000"/>
                          </a:solidFill>
                        </a:rPr>
                        <a:t>1 in 10</a:t>
                      </a:r>
                    </a:p>
                    <a:p>
                      <a:r>
                        <a:rPr lang="en-GB" sz="2400" baseline="0" dirty="0" smtClean="0"/>
                        <a:t>Boys (12.2%) were about </a:t>
                      </a:r>
                      <a:r>
                        <a:rPr lang="en-GB" sz="2400" b="1" baseline="0" dirty="0" smtClean="0"/>
                        <a:t>twice as likely </a:t>
                      </a:r>
                      <a:r>
                        <a:rPr lang="en-GB" sz="2400" baseline="0" dirty="0" smtClean="0"/>
                        <a:t>as girls (6.6%) to have a disorder</a:t>
                      </a:r>
                      <a:endParaRPr lang="en-GB" sz="2400" dirty="0"/>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GB" sz="2400" b="1" dirty="0" smtClean="0">
                          <a:solidFill>
                            <a:srgbClr val="0070C0"/>
                          </a:solidFill>
                        </a:rPr>
                        <a:t>Secondary school Age (11-16 year olds)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baseline="0" dirty="0" smtClean="0">
                          <a:solidFill>
                            <a:srgbClr val="C00000"/>
                          </a:solidFill>
                        </a:rPr>
                        <a:t>1 in 7</a:t>
                      </a:r>
                    </a:p>
                    <a:p>
                      <a:r>
                        <a:rPr lang="en-GB" sz="2400" dirty="0" smtClean="0"/>
                        <a:t>Boys</a:t>
                      </a:r>
                      <a:r>
                        <a:rPr lang="en-GB" sz="2400" baseline="0" dirty="0" smtClean="0"/>
                        <a:t> (14.3%) </a:t>
                      </a:r>
                      <a:r>
                        <a:rPr lang="en-GB" sz="2400" b="1" baseline="0" dirty="0" smtClean="0"/>
                        <a:t>equally likely </a:t>
                      </a:r>
                      <a:r>
                        <a:rPr lang="en-GB" sz="2400" baseline="0" dirty="0" smtClean="0"/>
                        <a:t>as girls (14.4%)</a:t>
                      </a:r>
                      <a:endParaRPr lang="en-GB" sz="2400" dirty="0"/>
                    </a:p>
                  </a:txBody>
                  <a:tcPr>
                    <a:solidFill>
                      <a:schemeClr val="accent6">
                        <a:lumMod val="20000"/>
                        <a:lumOff val="80000"/>
                      </a:schemeClr>
                    </a:solidFill>
                  </a:tcPr>
                </a:tc>
                <a:tc>
                  <a:txBody>
                    <a:bodyPr/>
                    <a:lstStyle/>
                    <a:p>
                      <a:r>
                        <a:rPr lang="en-GB" sz="2400" b="1" dirty="0" smtClean="0">
                          <a:solidFill>
                            <a:srgbClr val="0070C0"/>
                          </a:solidFill>
                        </a:rPr>
                        <a:t>Transitioning</a:t>
                      </a:r>
                      <a:r>
                        <a:rPr lang="en-GB" sz="2400" b="1" baseline="0" dirty="0" smtClean="0">
                          <a:solidFill>
                            <a:srgbClr val="0070C0"/>
                          </a:solidFill>
                        </a:rPr>
                        <a:t> to Adulthood (17-19 year olds)</a:t>
                      </a:r>
                    </a:p>
                    <a:p>
                      <a:pPr algn="ctr"/>
                      <a:r>
                        <a:rPr lang="en-GB" sz="3600" b="1" baseline="0" dirty="0" smtClean="0">
                          <a:solidFill>
                            <a:srgbClr val="C00000"/>
                          </a:solidFill>
                        </a:rPr>
                        <a:t>1 in 6</a:t>
                      </a:r>
                    </a:p>
                    <a:p>
                      <a:r>
                        <a:rPr lang="en-GB" sz="2400" b="0" baseline="0" dirty="0" smtClean="0">
                          <a:solidFill>
                            <a:schemeClr val="tx1"/>
                          </a:solidFill>
                        </a:rPr>
                        <a:t>Girls (23.9%) </a:t>
                      </a:r>
                      <a:r>
                        <a:rPr lang="en-GB" sz="2400" b="1" baseline="0" dirty="0" smtClean="0">
                          <a:solidFill>
                            <a:schemeClr val="tx1"/>
                          </a:solidFill>
                        </a:rPr>
                        <a:t>more</a:t>
                      </a:r>
                      <a:r>
                        <a:rPr lang="en-GB" sz="2400" b="0" baseline="0" dirty="0" smtClean="0">
                          <a:solidFill>
                            <a:schemeClr val="tx1"/>
                          </a:solidFill>
                        </a:rPr>
                        <a:t> than twice as likely as boys (10.3%)</a:t>
                      </a:r>
                    </a:p>
                    <a:p>
                      <a:endParaRPr lang="en-GB" sz="2400" b="1" baseline="0" dirty="0" smtClean="0">
                        <a:solidFill>
                          <a:srgbClr val="0070C0"/>
                        </a:solidFill>
                      </a:endParaRP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045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Services oversubscribed</a:t>
            </a:r>
          </a:p>
          <a:p>
            <a:r>
              <a:rPr lang="en-GB" dirty="0" smtClean="0"/>
              <a:t>Varying levels of awareness amongst young people, but a lot of interest</a:t>
            </a:r>
          </a:p>
          <a:p>
            <a:r>
              <a:rPr lang="en-GB" dirty="0" smtClean="0"/>
              <a:t>Multiple and complex needs</a:t>
            </a:r>
          </a:p>
          <a:p>
            <a:r>
              <a:rPr lang="en-GB" dirty="0" smtClean="0"/>
              <a:t>Lack of opportunity for young people to engage early</a:t>
            </a:r>
          </a:p>
          <a:p>
            <a:r>
              <a:rPr lang="en-GB" dirty="0" smtClean="0"/>
              <a:t>Context is important – support for families</a:t>
            </a:r>
          </a:p>
          <a:p>
            <a:r>
              <a:rPr lang="en-GB" dirty="0" smtClean="0"/>
              <a:t>When young people get help the outcomes are good </a:t>
            </a:r>
          </a:p>
          <a:p>
            <a:endParaRPr lang="en-GB" dirty="0"/>
          </a:p>
        </p:txBody>
      </p:sp>
      <p:sp>
        <p:nvSpPr>
          <p:cNvPr id="2" name="Title 1"/>
          <p:cNvSpPr>
            <a:spLocks noGrp="1"/>
          </p:cNvSpPr>
          <p:nvPr>
            <p:ph type="title"/>
          </p:nvPr>
        </p:nvSpPr>
        <p:spPr/>
        <p:txBody>
          <a:bodyPr/>
          <a:lstStyle/>
          <a:p>
            <a:r>
              <a:rPr lang="en-GB" dirty="0" smtClean="0"/>
              <a:t>What do we know?</a:t>
            </a:r>
            <a:endParaRPr lang="en-GB" dirty="0"/>
          </a:p>
        </p:txBody>
      </p:sp>
    </p:spTree>
    <p:extLst>
      <p:ext uri="{BB962C8B-B14F-4D97-AF65-F5344CB8AC3E}">
        <p14:creationId xmlns:p14="http://schemas.microsoft.com/office/powerpoint/2010/main" val="33481867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272</TotalTime>
  <Words>3103</Words>
  <Application>Microsoft Office PowerPoint</Application>
  <PresentationFormat>Widescreen</PresentationFormat>
  <Paragraphs>343</Paragraphs>
  <Slides>53</Slides>
  <Notes>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53</vt:i4>
      </vt:variant>
    </vt:vector>
  </HeadingPairs>
  <TitlesOfParts>
    <vt:vector size="70" baseType="lpstr">
      <vt:lpstr>ＭＳ Ｐゴシック</vt:lpstr>
      <vt:lpstr>Aharoni</vt:lpstr>
      <vt:lpstr>Arial</vt:lpstr>
      <vt:lpstr>Calibri</vt:lpstr>
      <vt:lpstr>Calibri Light</vt:lpstr>
      <vt:lpstr>Kalinga</vt:lpstr>
      <vt:lpstr>Lato</vt:lpstr>
      <vt:lpstr>Lucida Sans Unicode</vt:lpstr>
      <vt:lpstr>Times New Roman</vt:lpstr>
      <vt:lpstr>Trebuchet MS</vt:lpstr>
      <vt:lpstr>Verdana</vt:lpstr>
      <vt:lpstr>Wingdings</vt:lpstr>
      <vt:lpstr>Wingdings 2</vt:lpstr>
      <vt:lpstr>Wingdings 3</vt:lpstr>
      <vt:lpstr>Office Theme</vt:lpstr>
      <vt:lpstr>Concourse</vt:lpstr>
      <vt:lpstr>1_Office Theme</vt:lpstr>
      <vt:lpstr>PowerPoint Presentation</vt:lpstr>
      <vt:lpstr>PowerPoint Presentation</vt:lpstr>
      <vt:lpstr>PowerPoint Presentation</vt:lpstr>
      <vt:lpstr>What we know</vt:lpstr>
      <vt:lpstr>One in eight 5 to 19 year olds had a mental health diagnosis in 2017</vt:lpstr>
      <vt:lpstr>One in twenty</vt:lpstr>
      <vt:lpstr>4 Broad Types</vt:lpstr>
      <vt:lpstr>Through the ages</vt:lpstr>
      <vt:lpstr>What do we know?</vt:lpstr>
      <vt:lpstr>The facts</vt:lpstr>
      <vt:lpstr>What more do we know?</vt:lpstr>
      <vt:lpstr>The Voice of Children and Young People</vt:lpstr>
      <vt:lpstr>The Voice of Children and Young People</vt:lpstr>
      <vt:lpstr>PowerPoint Presentation</vt:lpstr>
      <vt:lpstr>PowerPoint Presentation</vt:lpstr>
      <vt:lpstr>Prevalence - presentations</vt:lpstr>
      <vt:lpstr>Prevalence – actual issues</vt:lpstr>
      <vt:lpstr>Questions?</vt:lpstr>
      <vt:lpstr>Young People’s View</vt:lpstr>
      <vt:lpstr>Children &amp; Young People’s  Mental Health Workshop   Please take  35 minutes on your tables to discuss and record your views </vt:lpstr>
      <vt:lpstr>Early Help and Prevention</vt:lpstr>
      <vt:lpstr>What is Early Help?</vt:lpstr>
      <vt:lpstr>Herefordshire Levels of Need</vt:lpstr>
      <vt:lpstr>The Early Help provided will be:  </vt:lpstr>
      <vt:lpstr>The Early Help Assessment</vt:lpstr>
      <vt:lpstr>The Early Help Assessment Continued</vt:lpstr>
      <vt:lpstr>Family Network Meetings  </vt:lpstr>
      <vt:lpstr>Step-down from social care to Early Help Assessment</vt:lpstr>
      <vt:lpstr>Specialist Early Help Family Support Services </vt:lpstr>
      <vt:lpstr>Herefordshire Young Carers Support Service</vt:lpstr>
      <vt:lpstr>Other Early Help Support available </vt:lpstr>
      <vt:lpstr>Children Centre Services</vt:lpstr>
      <vt:lpstr>Parenting courses</vt:lpstr>
      <vt:lpstr>Herefordshire directory of early help services</vt:lpstr>
      <vt:lpstr>Early Help Coordinators contact details </vt:lpstr>
      <vt:lpstr>PowerPoint Presentation</vt:lpstr>
      <vt:lpstr>PowerPoint Presentation</vt:lpstr>
      <vt:lpstr>The Solihull Approach</vt:lpstr>
      <vt:lpstr>PowerPoint Presentation</vt:lpstr>
      <vt:lpstr>Evidence Based Programme</vt:lpstr>
      <vt:lpstr>Free online course widely advertised using the following postcard:</vt:lpstr>
      <vt:lpstr>Training Courses:  1. Solihull Foundation course – 200 professionals trained locally – more details on next page.   2. Train the trainer – 100 selected to complete course to equip them to deliver further foundation courses as part of a sustainable model. </vt:lpstr>
      <vt:lpstr>Foundation Course</vt:lpstr>
      <vt:lpstr>Making Every Contact Count</vt:lpstr>
      <vt:lpstr>Time for a short break</vt:lpstr>
      <vt:lpstr>The NHS Long-Term Plan  What does it mean for children’s mental health?</vt:lpstr>
      <vt:lpstr>NHS Long Term Plan</vt:lpstr>
      <vt:lpstr>NHS Long Term Plan</vt:lpstr>
      <vt:lpstr>NHS Long Term Plan   Herefordshire &amp; Worcestershire Engagement Work</vt:lpstr>
      <vt:lpstr>PowerPoint Presentation</vt:lpstr>
      <vt:lpstr>Children &amp; Young People’s  Mental Health Workshop  Please take 10 minutes on your tables to discuss and record your views for each of the four questions below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Williams, Carol</cp:lastModifiedBy>
  <cp:revision>24</cp:revision>
  <dcterms:created xsi:type="dcterms:W3CDTF">2019-02-25T16:41:10Z</dcterms:created>
  <dcterms:modified xsi:type="dcterms:W3CDTF">2019-04-18T13:59:39Z</dcterms:modified>
</cp:coreProperties>
</file>